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76" r:id="rId20"/>
    <p:sldId id="283" r:id="rId21"/>
    <p:sldId id="277" r:id="rId22"/>
    <p:sldId id="278" r:id="rId23"/>
    <p:sldId id="279" r:id="rId24"/>
    <p:sldId id="280" r:id="rId25"/>
    <p:sldId id="281" r:id="rId26"/>
    <p:sldId id="282" r:id="rId27"/>
  </p:sldIdLst>
  <p:sldSz cx="9144000" cy="6858000" type="screen4x3"/>
  <p:notesSz cx="9928225" cy="679767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FD61"/>
    <a:srgbClr val="1503FB"/>
    <a:srgbClr val="FF0000"/>
    <a:srgbClr val="FF5050"/>
    <a:srgbClr val="FF6600"/>
    <a:srgbClr val="FFCC99"/>
    <a:srgbClr val="FF9966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02" autoAdjust="0"/>
    <p:restoredTop sz="95603" autoAdjust="0"/>
  </p:normalViewPr>
  <p:slideViewPr>
    <p:cSldViewPr snapToGrid="0">
      <p:cViewPr varScale="1">
        <p:scale>
          <a:sx n="113" d="100"/>
          <a:sy n="113" d="100"/>
        </p:scale>
        <p:origin x="1371" y="66"/>
      </p:cViewPr>
      <p:guideLst>
        <p:guide orient="horz" pos="222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14667"/>
    </p:cViewPr>
  </p:sorterViewPr>
  <p:notesViewPr>
    <p:cSldViewPr snapToGrid="0">
      <p:cViewPr>
        <p:scale>
          <a:sx n="100" d="100"/>
          <a:sy n="100" d="100"/>
        </p:scale>
        <p:origin x="-366" y="1392"/>
      </p:cViewPr>
      <p:guideLst>
        <p:guide orient="horz" pos="2141"/>
        <p:guide pos="3127"/>
      </p:guideLst>
    </p:cSldViewPr>
  </p:notesViewPr>
  <p:gridSpacing cx="914400" cy="9144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304401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22237" y="0"/>
            <a:ext cx="4304400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456218"/>
            <a:ext cx="4304401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22237" y="6456218"/>
            <a:ext cx="4304400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C333B31E-A7C0-4A3F-8514-7A36EFC7EC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46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304401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t" anchorCtr="0" compatLnSpc="1">
            <a:prstTxWarp prst="textNoShape">
              <a:avLst/>
            </a:prstTxWarp>
          </a:bodyPr>
          <a:lstStyle>
            <a:lvl1pPr defTabSz="912833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3825" y="0"/>
            <a:ext cx="4304401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t" anchorCtr="0" compatLnSpc="1">
            <a:prstTxWarp prst="textNoShape">
              <a:avLst/>
            </a:prstTxWarp>
          </a:bodyPr>
          <a:lstStyle>
            <a:lvl1pPr algn="r" defTabSz="912833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65488" y="511175"/>
            <a:ext cx="3397250" cy="25479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24188" y="3228896"/>
            <a:ext cx="7279851" cy="3058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457791"/>
            <a:ext cx="4304401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b" anchorCtr="0" compatLnSpc="1">
            <a:prstTxWarp prst="textNoShape">
              <a:avLst/>
            </a:prstTxWarp>
          </a:bodyPr>
          <a:lstStyle>
            <a:lvl1pPr defTabSz="912833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3825" y="6457791"/>
            <a:ext cx="4304401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10903138-3899-4E15-BD25-410FB37790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458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1781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81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55F58-A1C9-42C6-A3F3-76058D51A6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738B34-35CC-45D6-A7D9-E634FDB5F8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304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7435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7435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B99D09-8B98-4082-8A47-6EA51D04F8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84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90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419225"/>
            <a:ext cx="4038600" cy="47815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4FC9F7-C6FC-4D66-BA69-176D791FCD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835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457200"/>
            <a:ext cx="8229600" cy="790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89C9CF-188C-4C48-9761-CD1146D131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464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2D628A-39D0-42E9-A6EC-CE2DC230FA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130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786BF-930C-470D-A205-1EB6F2435D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14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9225"/>
            <a:ext cx="40386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9225"/>
            <a:ext cx="40386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010B92-C67A-47E6-881C-4FB24A583C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57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23D1AD-E64D-4B0F-A646-84C1F324DF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165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6EAF5D-5B3F-4128-9AB0-4815BED1FA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891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0A7414-2770-4E8F-B398-EE16E21575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22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0826CC-16A2-42F1-ABE6-492C9C51DD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65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A583AB-8B74-4EC3-A6DA-32EC4B96F8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96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anose="020B0A04020102020204" pitchFamily="34" charset="0"/>
              </a:defRPr>
            </a:lvl1pPr>
          </a:lstStyle>
          <a:p>
            <a:pPr>
              <a:defRPr/>
            </a:pPr>
            <a:fld id="{9D02EC54-0B0B-4BC4-A897-11BFF64E19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19225"/>
            <a:ext cx="82296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771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6" r:id="rId1"/>
    <p:sldLayoutId id="2147484234" r:id="rId2"/>
    <p:sldLayoutId id="2147484235" r:id="rId3"/>
    <p:sldLayoutId id="2147484236" r:id="rId4"/>
    <p:sldLayoutId id="2147484237" r:id="rId5"/>
    <p:sldLayoutId id="2147484238" r:id="rId6"/>
    <p:sldLayoutId id="2147484239" r:id="rId7"/>
    <p:sldLayoutId id="2147484240" r:id="rId8"/>
    <p:sldLayoutId id="2147484241" r:id="rId9"/>
    <p:sldLayoutId id="2147484242" r:id="rId10"/>
    <p:sldLayoutId id="2147484243" r:id="rId11"/>
    <p:sldLayoutId id="2147484244" r:id="rId12"/>
    <p:sldLayoutId id="2147484245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ctrTitle"/>
          </p:nvPr>
        </p:nvSpPr>
        <p:spPr>
          <a:xfrm>
            <a:off x="2871788" y="1828800"/>
            <a:ext cx="6272212" cy="2209800"/>
          </a:xfrm>
        </p:spPr>
        <p:txBody>
          <a:bodyPr/>
          <a:lstStyle/>
          <a:p>
            <a:pPr eaLnBrk="1" hangingPunct="1"/>
            <a:r>
              <a:rPr lang="en-US" sz="4000" smtClean="0"/>
              <a:t>Parallel Algorithms for Dense Matrices</a:t>
            </a:r>
          </a:p>
        </p:txBody>
      </p:sp>
      <p:sp>
        <p:nvSpPr>
          <p:cNvPr id="512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/>
              <a:t>CS121 Parallel Computing</a:t>
            </a:r>
          </a:p>
          <a:p>
            <a:pPr eaLnBrk="1" hangingPunct="1"/>
            <a:r>
              <a:rPr lang="en-US"/>
              <a:t>Spring </a:t>
            </a:r>
            <a:r>
              <a:rPr lang="en-US" smtClean="0"/>
              <a:t>2019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396344" cy="790575"/>
          </a:xfrm>
        </p:spPr>
        <p:txBody>
          <a:bodyPr/>
          <a:lstStyle/>
          <a:p>
            <a:r>
              <a:rPr lang="en-US" sz="3600"/>
              <a:t>Cannon’s matrix-matrix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329953" y="1419224"/>
                <a:ext cx="4577379" cy="5266653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smtClean="0"/>
                  <a:t>After the initial shifting, run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rad>
                    <m:r>
                      <a:rPr lang="en-US" b="0" i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mtClean="0"/>
                  <a:t> more stages.</a:t>
                </a:r>
              </a:p>
              <a:p>
                <a:pPr lvl="1"/>
                <a:r>
                  <a:rPr lang="en-US" smtClean="0"/>
                  <a:t>In every stage, shift A blocks left by 1, and B blocks up by 1. </a:t>
                </a:r>
              </a:p>
              <a:p>
                <a:pPr marL="342900" lvl="1" indent="-342900"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lang="en-US"/>
                  <a:t>Each processor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/>
                  <a:t> still has like colored blocks from A and B</a:t>
                </a:r>
                <a:r>
                  <a:rPr lang="en-US" smtClean="0"/>
                  <a:t>.</a:t>
                </a:r>
              </a:p>
              <a:p>
                <a:pPr marL="342900" lvl="1" indent="-342900"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lang="en-US"/>
                  <a:t>Blocks from A stay in same rows and </a:t>
                </a:r>
                <a:r>
                  <a:rPr lang="en-US" smtClean="0"/>
                  <a:t>blocks from </a:t>
                </a:r>
                <a:r>
                  <a:rPr lang="en-US"/>
                  <a:t>B stay in same columns</a:t>
                </a:r>
                <a:r>
                  <a:rPr lang="en-US" smtClean="0"/>
                  <a:t>.</a:t>
                </a:r>
              </a:p>
              <a:p>
                <a:pPr marL="342900" lvl="1" indent="-342900"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lang="en-US"/>
                  <a:t>So product of the blocks makes up another term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/>
              </a:p>
              <a:p>
                <a:pPr marL="342900" lvl="1" indent="-342900"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lang="en-US" smtClean="0"/>
                  <a:t>After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rad>
                  </m:oMath>
                </a14:m>
                <a:r>
                  <a:rPr lang="en-US"/>
                  <a:t> stages,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/>
                  <a:t> contains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/>
                  <a:t>, for all i and j</a:t>
                </a:r>
                <a:r>
                  <a:rPr lang="en-US" smtClean="0"/>
                  <a:t>.</a:t>
                </a:r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29953" y="1419224"/>
                <a:ext cx="4577379" cy="5266653"/>
              </a:xfrm>
              <a:blipFill>
                <a:blip r:embed="rId2"/>
                <a:stretch>
                  <a:fillRect l="-1198" t="-2662" r="-4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862" y="1489934"/>
            <a:ext cx="2127037" cy="40697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920" y="1489933"/>
            <a:ext cx="1946202" cy="40468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0585" y="5755341"/>
            <a:ext cx="973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Step 0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0008" y="5755341"/>
            <a:ext cx="92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Step 1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70987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396344" cy="790575"/>
          </a:xfrm>
        </p:spPr>
        <p:txBody>
          <a:bodyPr/>
          <a:lstStyle/>
          <a:p>
            <a:r>
              <a:rPr lang="en-US" sz="3600"/>
              <a:t>Cannon’s matrix-matrix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329953" y="1419224"/>
                <a:ext cx="4658061" cy="5266653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mtClean="0"/>
                  <a:t>Each process only stores one block at a time.  So total storage at any time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mtClean="0"/>
              </a:p>
              <a:p>
                <a:r>
                  <a:rPr lang="en-US" smtClean="0"/>
                  <a:t>Each process does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e>
                    </m:d>
                  </m:oMath>
                </a14:m>
                <a:r>
                  <a:rPr lang="en-US" smtClean="0"/>
                  <a:t> amount of computation.</a:t>
                </a:r>
              </a:p>
              <a:p>
                <a:r>
                  <a:rPr lang="en-US" smtClean="0"/>
                  <a:t>Each of the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rad>
                  </m:oMath>
                </a14:m>
                <a:r>
                  <a:rPr lang="en-US" smtClean="0"/>
                  <a:t> shifts costs each processor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e>
                    </m:d>
                  </m:oMath>
                </a14:m>
                <a:r>
                  <a:rPr lang="en-US" smtClean="0"/>
                  <a:t> communication.</a:t>
                </a:r>
              </a:p>
              <a:p>
                <a:r>
                  <a:rPr lang="en-US" smtClean="0"/>
                  <a:t>Total overhead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rad>
                  </m:oMath>
                </a14:m>
                <a:r>
                  <a:rPr lang="en-US" smtClean="0"/>
                  <a:t>).</a:t>
                </a:r>
              </a:p>
              <a:p>
                <a:r>
                  <a:rPr lang="en-US" smtClean="0"/>
                  <a:t>Isoefficiency requires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mtClean="0"/>
                  <a:t>.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29953" y="1419224"/>
                <a:ext cx="4658061" cy="5266653"/>
              </a:xfrm>
              <a:blipFill>
                <a:blip r:embed="rId2"/>
                <a:stretch>
                  <a:fillRect l="-916" t="-2431" r="-1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862" y="1489934"/>
            <a:ext cx="2127037" cy="40697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920" y="1489933"/>
            <a:ext cx="1946202" cy="40468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0585" y="5755341"/>
            <a:ext cx="973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Step 0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0008" y="5755341"/>
            <a:ext cx="92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Step 1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26586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 multiplication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80790" y="1419224"/>
                <a:ext cx="4001845" cy="5438776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smtClean="0"/>
                  <a:t>One of the drawbacks of Cannon is that it can only deal with square matrices, and n must be divisible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mtClean="0"/>
                  <a:t>.</a:t>
                </a:r>
              </a:p>
              <a:p>
                <a:r>
                  <a:rPr lang="en-US" smtClean="0"/>
                  <a:t>SUMMA algorithm overcomes those problems.</a:t>
                </a:r>
              </a:p>
              <a:p>
                <a:pPr lvl="1"/>
                <a:r>
                  <a:rPr lang="en-US" smtClean="0"/>
                  <a:t>Our example is still for a square matrix though.</a:t>
                </a:r>
              </a:p>
              <a:p>
                <a:r>
                  <a:rPr lang="en-US" smtClean="0"/>
                  <a:t>The basic matrix multiplication algorithm is three nested loops.</a:t>
                </a:r>
              </a:p>
              <a:p>
                <a:pPr lvl="1"/>
                <a:r>
                  <a:rPr lang="en-US" smtClean="0"/>
                  <a:t>Fast MM algorithms such as Strassen’s work differently.</a:t>
                </a:r>
              </a:p>
              <a:p>
                <a:r>
                  <a:rPr lang="en-US" smtClean="0"/>
                  <a:t>The loops can be done in any order.</a:t>
                </a:r>
              </a:p>
              <a:p>
                <a:pPr lvl="1"/>
                <a:r>
                  <a:rPr lang="en-US" smtClean="0"/>
                  <a:t>The typical inner product approach is the ijk order.</a:t>
                </a:r>
              </a:p>
              <a:p>
                <a:pPr lvl="1"/>
                <a:r>
                  <a:rPr lang="en-US" smtClean="0"/>
                  <a:t>The outer product approach is kij.</a:t>
                </a:r>
              </a:p>
              <a:p>
                <a:pPr marL="457200" lvl="1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0790" y="1419224"/>
                <a:ext cx="4001845" cy="5438776"/>
              </a:xfrm>
              <a:blipFill>
                <a:blip r:embed="rId2"/>
                <a:stretch>
                  <a:fillRect l="-457" t="-1682" r="-21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4" name="Picture 6" descr="https://encrypted-tbn3.gstatic.com/images?q=tbn:ANd9GcRt_noPwuX5OVMeEASxwAeZKV_KjWFekQoBfmly6jTQMEE6jNg8p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68" y="5515292"/>
            <a:ext cx="3853790" cy="76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2592" y="6504165"/>
            <a:ext cx="5077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Source: </a:t>
            </a:r>
            <a:r>
              <a:rPr lang="en-US" sz="1400"/>
              <a:t>https://patterns.eecs.berkeley.edu/?page_id=158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46" y="1247775"/>
            <a:ext cx="4634104" cy="19687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46" y="3305329"/>
            <a:ext cx="4663435" cy="198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12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 multiplication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3894267"/>
            <a:ext cx="8315662" cy="2850778"/>
          </a:xfrm>
        </p:spPr>
        <p:txBody>
          <a:bodyPr>
            <a:normAutofit fontScale="70000" lnSpcReduction="20000"/>
          </a:bodyPr>
          <a:lstStyle/>
          <a:p>
            <a:r>
              <a:rPr lang="en-US"/>
              <a:t>SUMMA does n outer products.</a:t>
            </a:r>
          </a:p>
          <a:p>
            <a:pPr lvl="1"/>
            <a:r>
              <a:rPr lang="en-US"/>
              <a:t>k’th iteration does outer product of k’th column of A with k’th row of B</a:t>
            </a:r>
            <a:r>
              <a:rPr lang="en-US" smtClean="0"/>
              <a:t>.</a:t>
            </a:r>
          </a:p>
          <a:p>
            <a:pPr lvl="1"/>
            <a:r>
              <a:rPr lang="en-US" smtClean="0"/>
              <a:t>Processors in k’th column broadcast their A block to their rows.</a:t>
            </a:r>
          </a:p>
          <a:p>
            <a:pPr lvl="1"/>
            <a:r>
              <a:rPr lang="en-US" smtClean="0"/>
              <a:t>Processors in k’th row broadcast their B block to their columns.</a:t>
            </a:r>
          </a:p>
          <a:p>
            <a:pPr lvl="1"/>
            <a:r>
              <a:rPr lang="en-US" smtClean="0"/>
              <a:t>Processor (i,j) computes A</a:t>
            </a:r>
            <a:r>
              <a:rPr lang="en-US" baseline="-25000" smtClean="0"/>
              <a:t>i,k</a:t>
            </a:r>
            <a:r>
              <a:rPr lang="en-US" smtClean="0"/>
              <a:t> B</a:t>
            </a:r>
            <a:r>
              <a:rPr lang="en-US" baseline="-25000" smtClean="0"/>
              <a:t>k,j</a:t>
            </a:r>
            <a:r>
              <a:rPr lang="en-US" smtClean="0"/>
              <a:t> and accumulates it into C</a:t>
            </a:r>
            <a:r>
              <a:rPr lang="en-US" baseline="-25000" smtClean="0"/>
              <a:t>i,j</a:t>
            </a:r>
            <a:r>
              <a:rPr lang="en-US" smtClean="0"/>
              <a:t>.</a:t>
            </a:r>
          </a:p>
          <a:p>
            <a:r>
              <a:rPr lang="en-US" smtClean="0"/>
              <a:t>Matrices don’t need to be square.</a:t>
            </a:r>
          </a:p>
          <a:p>
            <a:r>
              <a:rPr lang="en-US" smtClean="0"/>
              <a:t>Also allows more flexible mapping of processors to blocks.</a:t>
            </a:r>
            <a:endParaRPr lang="en-US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93" y="1311245"/>
            <a:ext cx="8744036" cy="242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10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3D matrix multiplication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40941" y="1419224"/>
                <a:ext cx="4034118" cy="5320441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mtClean="0"/>
                  <a:t>The 2D algorithms up to now used at most n</a:t>
                </a:r>
                <a:r>
                  <a:rPr lang="en-US" baseline="30000" smtClean="0"/>
                  <a:t>2</a:t>
                </a:r>
                <a:r>
                  <a:rPr lang="en-US" smtClean="0"/>
                  <a:t> processors.  Since MM has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mtClean="0"/>
                  <a:t> operations, 2D algorithms have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mtClean="0"/>
                  <a:t> running time.  </a:t>
                </a:r>
              </a:p>
              <a:p>
                <a:r>
                  <a:rPr lang="en-US" smtClean="0"/>
                  <a:t>We now show the DNS (Dekkel, Nassimi, Sahni) algorithm that can use n</a:t>
                </a:r>
                <a:r>
                  <a:rPr lang="en-US" baseline="30000" smtClean="0"/>
                  <a:t>3</a:t>
                </a:r>
                <a:r>
                  <a:rPr lang="en-US" smtClean="0"/>
                  <a:t> processors.  </a:t>
                </a:r>
              </a:p>
              <a:p>
                <a:r>
                  <a:rPr lang="en-US" smtClean="0"/>
                  <a:t>Arrange the n</a:t>
                </a:r>
                <a:r>
                  <a:rPr lang="en-US" baseline="30000" smtClean="0"/>
                  <a:t>3</a:t>
                </a:r>
                <a:r>
                  <a:rPr lang="en-US" smtClean="0"/>
                  <a:t> processors in a n x n x n cube.</a:t>
                </a:r>
              </a:p>
              <a:p>
                <a:r>
                  <a:rPr lang="en-US" smtClean="0"/>
                  <a:t>For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0≤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mtClean="0"/>
                  <a:t>, processor P</a:t>
                </a:r>
                <a:r>
                  <a:rPr lang="en-US" baseline="-25000" smtClean="0"/>
                  <a:t>i,j,k</a:t>
                </a:r>
                <a:r>
                  <a:rPr lang="en-US" smtClean="0"/>
                  <a:t> computes A</a:t>
                </a:r>
                <a:r>
                  <a:rPr lang="en-US" baseline="-25000" smtClean="0"/>
                  <a:t>i,k</a:t>
                </a:r>
                <a:r>
                  <a:rPr lang="en-US" smtClean="0"/>
                  <a:t> B</a:t>
                </a:r>
                <a:r>
                  <a:rPr lang="en-US" baseline="-25000" smtClean="0"/>
                  <a:t>k,j</a:t>
                </a:r>
                <a:r>
                  <a:rPr lang="en-US" smtClean="0"/>
                  <a:t>.</a:t>
                </a:r>
              </a:p>
              <a:p>
                <a:r>
                  <a:rPr lang="en-US" smtClean="0"/>
                  <a:t>Then processors in each column (i,j,</a:t>
                </a:r>
                <a:r>
                  <a:rPr lang="en-US" smtClean="0">
                    <a:sym typeface="Wingdings" panose="05000000000000000000" pitchFamily="2" charset="2"/>
                  </a:rPr>
                  <a:t>:)  </a:t>
                </a:r>
                <a:r>
                  <a:rPr lang="en-US" smtClean="0"/>
                  <a:t>does reduction to collect result onto processor P</a:t>
                </a:r>
                <a:r>
                  <a:rPr lang="en-US" baseline="-25000" smtClean="0"/>
                  <a:t>i,j,0</a:t>
                </a:r>
                <a:r>
                  <a:rPr lang="en-US" smtClean="0"/>
                  <a:t>.</a:t>
                </a:r>
              </a:p>
              <a:p>
                <a:endParaRPr lang="en-US" smtClean="0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40941" y="1419224"/>
                <a:ext cx="4034118" cy="5320441"/>
              </a:xfrm>
              <a:blipFill>
                <a:blip r:embed="rId2"/>
                <a:stretch>
                  <a:fillRect l="-604" t="-1947" r="-3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9" y="1247775"/>
            <a:ext cx="4671976" cy="558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05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3D matrix multiplication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40941" y="1419224"/>
                <a:ext cx="4034118" cy="5320441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smtClean="0"/>
                  <a:t>Initially only processors P</a:t>
                </a:r>
                <a:r>
                  <a:rPr lang="en-US" baseline="-25000" smtClean="0"/>
                  <a:t>i,j,0</a:t>
                </a:r>
                <a:r>
                  <a:rPr lang="en-US" smtClean="0"/>
                  <a:t>,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mtClean="0"/>
                  <a:t>, hold the A and B matrices.</a:t>
                </a:r>
              </a:p>
              <a:p>
                <a:r>
                  <a:rPr lang="en-US" smtClean="0"/>
                  <a:t>(a) To distribute the data, the j’th group of processors along the i direction in 0’th (i,j)-plane send their data to corresponding processors in the j’th (i,j)-plane.</a:t>
                </a:r>
              </a:p>
              <a:p>
                <a:r>
                  <a:rPr lang="en-US" smtClean="0"/>
                  <a:t>(b) Then, in each (i,j)-plane, the processors along direction i broadcast in the j direction.</a:t>
                </a:r>
              </a:p>
              <a:p>
                <a:r>
                  <a:rPr lang="en-US" smtClean="0"/>
                  <a:t>Effect is that A is replicated in each (i,k)-plane.  </a:t>
                </a:r>
              </a:p>
              <a:p>
                <a:r>
                  <a:rPr lang="en-US" smtClean="0"/>
                  <a:t>Do similar operations for B, so that B is replicated in each (k,j)-plane.</a:t>
                </a:r>
              </a:p>
              <a:p>
                <a:r>
                  <a:rPr lang="en-US" smtClean="0"/>
                  <a:t>Then do reduction in the k direction.</a:t>
                </a:r>
              </a:p>
              <a:p>
                <a:r>
                  <a:rPr lang="en-US" smtClean="0"/>
                  <a:t>The broadcast and reduction both take O(log n) time.  So the total computation time is O(log n).</a:t>
                </a:r>
              </a:p>
              <a:p>
                <a:pPr marL="0" indent="0">
                  <a:buNone/>
                </a:pPr>
                <a:endParaRPr lang="en-US" smtClean="0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40941" y="1419224"/>
                <a:ext cx="4034118" cy="5320441"/>
              </a:xfrm>
              <a:blipFill>
                <a:blip r:embed="rId2"/>
                <a:stretch>
                  <a:fillRect l="-151" t="-1718" r="-2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9" y="1247775"/>
            <a:ext cx="4671976" cy="558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3D matrix multiplication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40941" y="1419224"/>
                <a:ext cx="4164358" cy="5414289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smtClean="0"/>
                  <a:t>The DNS algorithm isn’t optimal using n</a:t>
                </a:r>
                <a:r>
                  <a:rPr lang="en-US" baseline="30000" smtClean="0"/>
                  <a:t>3</a:t>
                </a:r>
                <a:r>
                  <a:rPr lang="en-US" smtClean="0"/>
                  <a:t> processors, since the total work is O(n</a:t>
                </a:r>
                <a:r>
                  <a:rPr lang="en-US" baseline="30000" smtClean="0"/>
                  <a:t>3</a:t>
                </a:r>
                <a:r>
                  <a:rPr lang="en-US" smtClean="0"/>
                  <a:t> log n).  </a:t>
                </a:r>
              </a:p>
              <a:p>
                <a:r>
                  <a:rPr lang="en-US" smtClean="0"/>
                  <a:t>For a cost optimal version, suppose p=q</a:t>
                </a:r>
                <a:r>
                  <a:rPr lang="en-US" baseline="30000" smtClean="0"/>
                  <a:t>3</a:t>
                </a:r>
                <a:r>
                  <a:rPr lang="en-US" smtClean="0"/>
                  <a:t> 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mtClean="0"/>
                  <a:t>. Partition the matrix into q x q blocks, each of size (n/q) x (n/q).</a:t>
                </a:r>
              </a:p>
              <a:p>
                <a:r>
                  <a:rPr lang="en-US" smtClean="0"/>
                  <a:t>Then apply the same algorithm as before on the blocks.</a:t>
                </a:r>
              </a:p>
              <a:p>
                <a:r>
                  <a:rPr lang="en-US" smtClean="0"/>
                  <a:t>The broadcast and reduction both take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func>
                  </m:oMath>
                </a14:m>
                <a:r>
                  <a:rPr lang="en-US" smtClean="0"/>
                  <a:t>.  The block multiplication takes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mtClean="0"/>
                  <a:t>. </a:t>
                </a:r>
              </a:p>
              <a:p>
                <a:r>
                  <a:rPr lang="en-US" smtClean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mtClean="0"/>
                  <a:t>, the total time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sup>
                            </m:sSup>
                          </m:den>
                        </m:f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mtClean="0"/>
                  <a:t>.</a:t>
                </a:r>
              </a:p>
              <a:p>
                <a:r>
                  <a:rPr lang="en-US" smtClean="0"/>
                  <a:t>For isoefficiency, we need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mtClean="0"/>
                  <a:t>, which implies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mtClean="0"/>
                  <a:t>.</a:t>
                </a:r>
              </a:p>
              <a:p>
                <a:pPr marL="0" indent="0">
                  <a:buNone/>
                </a:pPr>
                <a:endParaRPr lang="en-US" smtClean="0"/>
              </a:p>
              <a:p>
                <a:pPr marL="0" indent="0">
                  <a:buNone/>
                </a:pPr>
                <a:endParaRPr lang="en-US" smtClean="0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40941" y="1419224"/>
                <a:ext cx="4164358" cy="5414289"/>
              </a:xfrm>
              <a:blipFill>
                <a:blip r:embed="rId2"/>
                <a:stretch>
                  <a:fillRect l="-146" t="-1689" r="-2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9" y="1247775"/>
            <a:ext cx="4671976" cy="558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9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Solving linear systems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8638" y="1419224"/>
            <a:ext cx="4792896" cy="5351446"/>
          </a:xfrm>
        </p:spPr>
        <p:txBody>
          <a:bodyPr>
            <a:normAutofit fontScale="55000" lnSpcReduction="20000"/>
          </a:bodyPr>
          <a:lstStyle/>
          <a:p>
            <a:r>
              <a:rPr lang="en-US" smtClean="0"/>
              <a:t>Given a system of n linear equations, we can reduce it to triangular form using Gaussian Elimination.  </a:t>
            </a:r>
          </a:p>
          <a:p>
            <a:r>
              <a:rPr lang="en-US" smtClean="0"/>
              <a:t>Then the triangular equations can be solved by back substitution.</a:t>
            </a:r>
          </a:p>
          <a:p>
            <a:r>
              <a:rPr lang="en-US" smtClean="0"/>
              <a:t>As we’ll see, Gaussian Elimination takes O(n</a:t>
            </a:r>
            <a:r>
              <a:rPr lang="en-US" baseline="30000" smtClean="0"/>
              <a:t>3</a:t>
            </a:r>
            <a:r>
              <a:rPr lang="en-US" smtClean="0"/>
              <a:t>) operations, and back substitution takes O(n</a:t>
            </a:r>
            <a:r>
              <a:rPr lang="en-US" baseline="30000" smtClean="0"/>
              <a:t>2</a:t>
            </a:r>
            <a:r>
              <a:rPr lang="en-US" smtClean="0"/>
              <a:t>) operations.  So linear systems can be solved in O(n</a:t>
            </a:r>
            <a:r>
              <a:rPr lang="en-US" baseline="30000" smtClean="0"/>
              <a:t>3</a:t>
            </a:r>
            <a:r>
              <a:rPr lang="en-US" smtClean="0"/>
              <a:t>) operations.  </a:t>
            </a:r>
          </a:p>
          <a:p>
            <a:r>
              <a:rPr lang="en-US" smtClean="0"/>
              <a:t>Given a matrix A, if Ax = b needs to be solved for multiple b vectors, can also use Gaussian Elimination to compute the LU factorization of A, i.e. A = LU, where L is a lower triangular and U is an upper triangular matrix.</a:t>
            </a:r>
          </a:p>
          <a:p>
            <a:pPr lvl="1"/>
            <a:r>
              <a:rPr lang="en-US" smtClean="0"/>
              <a:t>Then LUx = b can be solved by first solving Ly = b using backwards substitution, then solving Ux = y using backwards substitution.</a:t>
            </a:r>
          </a:p>
          <a:p>
            <a:pPr lvl="1"/>
            <a:r>
              <a:rPr lang="en-US" smtClean="0"/>
              <a:t>Both steps take O(n</a:t>
            </a:r>
            <a:r>
              <a:rPr lang="en-US" baseline="30000" smtClean="0"/>
              <a:t>2</a:t>
            </a:r>
            <a:r>
              <a:rPr lang="en-US" smtClean="0"/>
              <a:t>) time.  So solving Ax = b for each b takes O(n</a:t>
            </a:r>
            <a:r>
              <a:rPr lang="en-US" baseline="30000" smtClean="0"/>
              <a:t>2</a:t>
            </a:r>
            <a:r>
              <a:rPr lang="en-US" smtClean="0"/>
              <a:t>) instead of O(n</a:t>
            </a:r>
            <a:r>
              <a:rPr lang="en-US" baseline="30000" smtClean="0"/>
              <a:t>3</a:t>
            </a:r>
            <a:r>
              <a:rPr lang="en-US" smtClean="0"/>
              <a:t>) time.</a:t>
            </a:r>
          </a:p>
          <a:p>
            <a:pPr lvl="1"/>
            <a:r>
              <a:rPr lang="en-US" smtClean="0"/>
              <a:t>The initial LU decomposition takes O(n</a:t>
            </a:r>
            <a:r>
              <a:rPr lang="en-US" baseline="30000" smtClean="0"/>
              <a:t>3</a:t>
            </a:r>
            <a:r>
              <a:rPr lang="en-US" smtClean="0"/>
              <a:t>) time.  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12" y="1419225"/>
            <a:ext cx="3650988" cy="967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31" y="2622521"/>
            <a:ext cx="3755302" cy="9056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98" name="Picture 2" descr="http://www.mathspadilla.com/matII/Unit7-SystemsOfEquationsGaussianElimination/gauss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07" y="3652222"/>
            <a:ext cx="3731226" cy="316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94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Gaussian Elimination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03195"/>
            <a:ext cx="4922988" cy="2964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41" y="4323440"/>
            <a:ext cx="4917057" cy="241077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491779" y="1419225"/>
            <a:ext cx="3560781" cy="5261274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Three nested loops of size n, so O(n</a:t>
            </a:r>
            <a:r>
              <a:rPr lang="en-US" baseline="30000" smtClean="0"/>
              <a:t>3</a:t>
            </a:r>
            <a:r>
              <a:rPr lang="en-US" smtClean="0"/>
              <a:t>) time.</a:t>
            </a:r>
          </a:p>
          <a:p>
            <a:r>
              <a:rPr lang="en-US" smtClean="0"/>
              <a:t>Here we assume for simplicity that A[k,k], which we divide by on line 6, is never 0.</a:t>
            </a:r>
          </a:p>
          <a:p>
            <a:pPr lvl="1"/>
            <a:r>
              <a:rPr lang="en-US" smtClean="0"/>
              <a:t>We also ignore numerical accuracy issues.</a:t>
            </a:r>
          </a:p>
          <a:p>
            <a:pPr lvl="1"/>
            <a:r>
              <a:rPr lang="en-US" smtClean="0"/>
              <a:t>These </a:t>
            </a:r>
            <a:r>
              <a:rPr lang="en-US" smtClean="0"/>
              <a:t>are addressed </a:t>
            </a:r>
            <a:r>
              <a:rPr lang="en-US" smtClean="0"/>
              <a:t>using </a:t>
            </a:r>
            <a:r>
              <a:rPr lang="en-US" smtClean="0"/>
              <a:t>pivoting.  </a:t>
            </a:r>
          </a:p>
          <a:p>
            <a:r>
              <a:rPr lang="en-US" smtClean="0"/>
              <a:t>Iteration k of the algorithm uses A[k,k] to eliminate all nonzeros in column k.</a:t>
            </a:r>
          </a:p>
          <a:p>
            <a:r>
              <a:rPr lang="en-US" smtClean="0"/>
              <a:t>If we don’t perform lines 7, 8, 13 and 14, the algorithm produces the LU decomposition of A, with L and U stored in the lower and upper triangular parts of A.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6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Parallel</a:t>
            </a:r>
            <a:r>
              <a:rPr lang="en-US" smtClean="0"/>
              <a:t> </a:t>
            </a:r>
            <a:r>
              <a:rPr lang="en-US" smtClean="0"/>
              <a:t>Gaussian Elimination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20408" y="1419224"/>
                <a:ext cx="4303060" cy="5293547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mtClean="0"/>
                  <a:t>Consider the k’th iteration.</a:t>
                </a:r>
              </a:p>
              <a:p>
                <a:pPr lvl="1"/>
                <a:r>
                  <a:rPr lang="en-US" smtClean="0"/>
                  <a:t>In step (a), divide the k’th row by A[k,k].</a:t>
                </a:r>
              </a:p>
              <a:p>
                <a:pPr lvl="1"/>
                <a:r>
                  <a:rPr lang="en-US" smtClean="0"/>
                  <a:t>In (b), broadcast the k’th row to the higher rows.  </a:t>
                </a:r>
              </a:p>
              <a:p>
                <a:pPr lvl="1"/>
                <a:r>
                  <a:rPr lang="en-US" smtClean="0"/>
                  <a:t>In (c), each row subtracts the proper multiple of row k from itself.</a:t>
                </a:r>
              </a:p>
              <a:p>
                <a:r>
                  <a:rPr lang="en-US" smtClean="0"/>
                  <a:t>Total time over all iterations k for steps (a) and (c) take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mtClean="0"/>
                  <a:t>.  </a:t>
                </a:r>
              </a:p>
              <a:p>
                <a:r>
                  <a:rPr lang="en-US" smtClean="0"/>
                  <a:t>For each k, step (b) takes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mtClean="0"/>
                  <a:t>.  Thus, over all n iterations, it takes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mtClean="0"/>
              </a:p>
              <a:p>
                <a:r>
                  <a:rPr lang="en-US" smtClean="0"/>
                  <a:t>Total work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mtClean="0"/>
                  <a:t>, so this isn’t cost optimal.</a:t>
                </a:r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20408" y="1419224"/>
                <a:ext cx="4303060" cy="5293547"/>
              </a:xfrm>
              <a:blipFill>
                <a:blip r:embed="rId2"/>
                <a:stretch>
                  <a:fillRect l="-1983" t="-1959" r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34" y="1219477"/>
            <a:ext cx="4565723" cy="563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5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Dense matrices	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176758" cy="5248084"/>
          </a:xfrm>
        </p:spPr>
        <p:txBody>
          <a:bodyPr>
            <a:normAutofit fontScale="85000" lnSpcReduction="20000"/>
          </a:bodyPr>
          <a:lstStyle/>
          <a:p>
            <a:r>
              <a:rPr lang="en-US" smtClean="0"/>
              <a:t>Dense matrices are ones where most elements are nonzero.</a:t>
            </a:r>
          </a:p>
          <a:p>
            <a:r>
              <a:rPr lang="en-US" smtClean="0"/>
              <a:t>Dense matrices are used in many optimization problems, and physics and chemistry based simulations.</a:t>
            </a:r>
          </a:p>
          <a:p>
            <a:r>
              <a:rPr lang="en-US" smtClean="0"/>
              <a:t>Many dense matrix operations are compute bound.  This, plus their highly regular structure, allows dense matrix operations to be highly optimized. </a:t>
            </a:r>
          </a:p>
          <a:p>
            <a:r>
              <a:rPr lang="en-US" smtClean="0"/>
              <a:t>High performance parallel implementations provided by LAPACK, ScaLAPACK, HPL, etc.</a:t>
            </a:r>
          </a:p>
          <a:p>
            <a:r>
              <a:rPr lang="en-US" smtClean="0"/>
              <a:t>We’ll look at algorithms for matrix-vector multiplication, matrix-matrix multiplication and equation solving (Gaussian elimination).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49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/>
              <a:t>Pipelined </a:t>
            </a:r>
            <a:r>
              <a:rPr lang="en-US" sz="4000" smtClean="0"/>
              <a:t>Gaussian </a:t>
            </a:r>
            <a:r>
              <a:rPr lang="en-US" sz="4000" smtClean="0"/>
              <a:t>Elimination</a:t>
            </a:r>
            <a:endParaRPr lang="en-US" sz="4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290917"/>
            <a:ext cx="4389120" cy="5670348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One problem with previous algorithm is that it waited till iteration k was finished (i.e., the entire k’th column has been eliminated using the k’th row) before starting iteration k+1.</a:t>
            </a:r>
          </a:p>
          <a:p>
            <a:r>
              <a:rPr lang="en-US" smtClean="0"/>
              <a:t>We can use a more efficient pipelined algorithm, where each row uses and sends data as quickly as possible.</a:t>
            </a:r>
          </a:p>
          <a:p>
            <a:pPr lvl="1"/>
            <a:r>
              <a:rPr lang="en-US" smtClean="0"/>
              <a:t>If a row receives data from the previous row, it sends the data to the next row.</a:t>
            </a:r>
          </a:p>
          <a:p>
            <a:pPr lvl="1"/>
            <a:r>
              <a:rPr lang="en-US" smtClean="0"/>
              <a:t>If a row can eliminate some values using data it has, it does so.</a:t>
            </a:r>
          </a:p>
          <a:p>
            <a:pPr lvl="1"/>
            <a:r>
              <a:rPr lang="en-US" smtClean="0"/>
              <a:t>Once a row has done elimination, it sends its new values to the next row.</a:t>
            </a:r>
          </a:p>
          <a:p>
            <a:pPr lvl="1"/>
            <a:r>
              <a:rPr lang="en-US" smtClean="0"/>
              <a:t>Otherwise, the row waits to receive data.</a:t>
            </a:r>
          </a:p>
          <a:p>
            <a:pPr lvl="1"/>
            <a:endParaRPr lang="en-US" smtClean="0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41" y="1161828"/>
            <a:ext cx="4249659" cy="572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7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/>
              <a:t>Pipelined </a:t>
            </a:r>
            <a:r>
              <a:rPr lang="en-US" sz="4000" smtClean="0"/>
              <a:t>Gaussian </a:t>
            </a:r>
            <a:r>
              <a:rPr lang="en-US" sz="4000" smtClean="0"/>
              <a:t>Elimination</a:t>
            </a:r>
            <a:endParaRPr lang="en-US" sz="4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290917"/>
            <a:ext cx="4389120" cy="5670348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Call each of the first three steps above a cycle, and assume for simplicity all cycles take equal time.</a:t>
            </a:r>
          </a:p>
          <a:p>
            <a:r>
              <a:rPr lang="en-US" smtClean="0"/>
              <a:t>Then a row sends out a new version of itself every three cycles.</a:t>
            </a:r>
          </a:p>
          <a:p>
            <a:r>
              <a:rPr lang="en-US" smtClean="0"/>
              <a:t>The last row receives its last piece of data after 3n cycles.  So entire algorithm finishes after O(n) cycles.</a:t>
            </a:r>
          </a:p>
          <a:p>
            <a:r>
              <a:rPr lang="en-US" smtClean="0"/>
              <a:t>Each cycle involves dividing, subtracting or sending O(n) items, so takes O(n) time.</a:t>
            </a:r>
          </a:p>
          <a:p>
            <a:r>
              <a:rPr lang="en-US" smtClean="0"/>
              <a:t>So algorithm takes total O(n</a:t>
            </a:r>
            <a:r>
              <a:rPr lang="en-US" baseline="30000" smtClean="0"/>
              <a:t>2</a:t>
            </a:r>
            <a:r>
              <a:rPr lang="en-US" smtClean="0"/>
              <a:t>) time.</a:t>
            </a:r>
          </a:p>
          <a:p>
            <a:r>
              <a:rPr lang="en-US" smtClean="0"/>
              <a:t>So total work is O(n</a:t>
            </a:r>
            <a:r>
              <a:rPr lang="en-US" baseline="30000" smtClean="0"/>
              <a:t>3</a:t>
            </a:r>
            <a:r>
              <a:rPr lang="en-US" smtClean="0"/>
              <a:t>), and the algorithm is work optimal.</a:t>
            </a:r>
          </a:p>
          <a:p>
            <a:pPr lvl="1"/>
            <a:endParaRPr lang="en-US" smtClean="0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41" y="1161828"/>
            <a:ext cx="4249659" cy="572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5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Fewer processors, load balancing</a:t>
            </a:r>
            <a:endParaRPr lang="en-US" sz="3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0380" y="3863622"/>
                <a:ext cx="8568467" cy="3311729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smtClean="0"/>
                  <a:t>If we have &lt; n processors, we can assign (n/p) consecutive rows per processor.</a:t>
                </a:r>
              </a:p>
              <a:p>
                <a:pPr lvl="1"/>
                <a:r>
                  <a:rPr lang="en-US" smtClean="0"/>
                  <a:t>Each processor does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mtClean="0"/>
                  <a:t> work.</a:t>
                </a:r>
              </a:p>
              <a:p>
                <a:r>
                  <a:rPr lang="en-US" smtClean="0"/>
                  <a:t>However, this leads to the initial processors finishing earlier than the later processors.</a:t>
                </a:r>
              </a:p>
              <a:p>
                <a:pPr lvl="1"/>
                <a:r>
                  <a:rPr lang="en-US" smtClean="0"/>
                  <a:t>Total idle work (i.e. idle time x number of idle processors)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mtClean="0"/>
                  <a:t>.</a:t>
                </a:r>
              </a:p>
              <a:p>
                <a:r>
                  <a:rPr lang="en-US" smtClean="0"/>
                  <a:t>To prevent idling and achieve better load balancing, can assign the rows in cyclic (round robin) order to the processors.  </a:t>
                </a:r>
              </a:p>
              <a:p>
                <a:pPr lvl="1"/>
                <a:r>
                  <a:rPr lang="en-US" smtClean="0"/>
                  <a:t>Load difference between different processors in any iteration is then at most one row.</a:t>
                </a:r>
              </a:p>
              <a:p>
                <a:pPr lvl="1"/>
                <a:r>
                  <a:rPr lang="en-US" smtClean="0"/>
                  <a:t>Since each row contains O(n) work, and there are O(n) iterations, the total idle work is O(pn</a:t>
                </a:r>
                <a:r>
                  <a:rPr lang="en-US" baseline="30000" smtClean="0"/>
                  <a:t>2</a:t>
                </a:r>
                <a:r>
                  <a:rPr lang="en-US" smtClean="0"/>
                  <a:t>).</a:t>
                </a:r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0380" y="3863622"/>
                <a:ext cx="8568467" cy="3311729"/>
              </a:xfrm>
              <a:blipFill>
                <a:blip r:embed="rId2"/>
                <a:stretch>
                  <a:fillRect l="-71" t="-2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01" y="1290917"/>
            <a:ext cx="2528238" cy="21408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4443" y="1222299"/>
            <a:ext cx="2588291" cy="25552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8549" y="1217795"/>
            <a:ext cx="2609310" cy="256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4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2D Gaussian Elimination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179806" y="1247775"/>
                <a:ext cx="3506993" cy="5265980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smtClean="0"/>
                  <a:t>Max speedup for 1D Gaussian Elimination is n.  For more speedup, need to use more processors.</a:t>
                </a:r>
              </a:p>
              <a:p>
                <a:r>
                  <a:rPr lang="en-US" smtClean="0"/>
                  <a:t>First consider using n x n grid of processors to process an n x n matrix.</a:t>
                </a:r>
              </a:p>
              <a:p>
                <a:r>
                  <a:rPr lang="en-US" smtClean="0"/>
                  <a:t>In k’th iteration, A[k,k] needs to be broadcast to the k’th row.</a:t>
                </a:r>
              </a:p>
              <a:p>
                <a:pPr lvl="1"/>
                <a:r>
                  <a:rPr lang="en-US" smtClean="0"/>
                  <a:t>Likewise, A[i,k] needs to be broadcast to the i’th row, for i &gt; k.</a:t>
                </a:r>
              </a:p>
              <a:p>
                <a:r>
                  <a:rPr lang="en-US" smtClean="0"/>
                  <a:t>Also, A[k,j] needs to broadcast to the j’th column,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mtClean="0"/>
                  <a:t>.</a:t>
                </a:r>
              </a:p>
              <a:p>
                <a:r>
                  <a:rPr lang="en-US" smtClean="0"/>
                  <a:t>This algorithm is synchronous, i.e. it finishes iteration k before starting iteration k+1.</a:t>
                </a:r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79806" y="1247775"/>
                <a:ext cx="3506993" cy="5265980"/>
              </a:xfrm>
              <a:blipFill>
                <a:blip r:embed="rId2"/>
                <a:stretch>
                  <a:fillRect l="-522" t="-1736" r="-4174" b="-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45" y="1247775"/>
            <a:ext cx="4929496" cy="546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8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/>
              <a:t>Pipelined 2D Gaussian Elimination</a:t>
            </a:r>
            <a:endParaRPr lang="en-US" sz="4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8748" y="1419225"/>
            <a:ext cx="4398309" cy="5361773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10000"/>
              </a:lnSpc>
            </a:pPr>
            <a:r>
              <a:rPr lang="en-US" smtClean="0"/>
              <a:t>Each time a process gets a value (from the left / above), it passes it on (to the right / below).  </a:t>
            </a:r>
          </a:p>
          <a:p>
            <a:pPr>
              <a:lnSpc>
                <a:spcPct val="110000"/>
              </a:lnSpc>
            </a:pPr>
            <a:r>
              <a:rPr lang="en-US" smtClean="0"/>
              <a:t>It also performs the any computations as soon as possible, and sends out its value as soon as it’s been modified.</a:t>
            </a:r>
          </a:p>
          <a:p>
            <a:pPr>
              <a:lnSpc>
                <a:spcPct val="110000"/>
              </a:lnSpc>
            </a:pPr>
            <a:r>
              <a:rPr lang="en-US" smtClean="0"/>
              <a:t>In particular, A[i,j] = A[i,j] – A[i,k] A[k,j], so P</a:t>
            </a:r>
            <a:r>
              <a:rPr lang="en-US" baseline="-25000" smtClean="0"/>
              <a:t>i,j</a:t>
            </a:r>
            <a:r>
              <a:rPr lang="en-US" smtClean="0"/>
              <a:t> can compute a new A[i,j] after it receives A[i,k] and A[k,j].</a:t>
            </a:r>
          </a:p>
          <a:p>
            <a:pPr>
              <a:lnSpc>
                <a:spcPct val="110000"/>
              </a:lnSpc>
            </a:pPr>
            <a:r>
              <a:rPr lang="en-US" smtClean="0"/>
              <a:t>For each k, the processes that have the correct value for iteration k forms a diagonal “wavefront”.</a:t>
            </a:r>
          </a:p>
          <a:p>
            <a:pPr>
              <a:lnSpc>
                <a:spcPct val="110000"/>
              </a:lnSpc>
            </a:pPr>
            <a:r>
              <a:rPr lang="en-US" smtClean="0"/>
              <a:t>As soon as the wavefront passes P</a:t>
            </a:r>
            <a:r>
              <a:rPr lang="en-US" baseline="-25000" smtClean="0"/>
              <a:t>k,k</a:t>
            </a:r>
            <a:r>
              <a:rPr lang="en-US" smtClean="0"/>
              <a:t>, it can start iteration k.</a:t>
            </a:r>
          </a:p>
          <a:p>
            <a:pPr>
              <a:lnSpc>
                <a:spcPct val="110000"/>
              </a:lnSpc>
            </a:pPr>
            <a:r>
              <a:rPr lang="en-US" smtClean="0"/>
              <a:t>Each wavefront moves one step to the right every constant time.  </a:t>
            </a:r>
          </a:p>
          <a:p>
            <a:pPr>
              <a:lnSpc>
                <a:spcPct val="110000"/>
              </a:lnSpc>
            </a:pPr>
            <a:r>
              <a:rPr lang="en-US" smtClean="0"/>
              <a:t>For any process P</a:t>
            </a:r>
            <a:r>
              <a:rPr lang="en-US" baseline="-25000" smtClean="0"/>
              <a:t>k,k</a:t>
            </a:r>
            <a:r>
              <a:rPr lang="en-US" smtClean="0"/>
              <a:t>, the first wavefront reaches it in time O(k), and the last wavefront reaches it O(k) time later.</a:t>
            </a:r>
          </a:p>
          <a:p>
            <a:pPr>
              <a:lnSpc>
                <a:spcPct val="110000"/>
              </a:lnSpc>
            </a:pPr>
            <a:r>
              <a:rPr lang="en-US" smtClean="0"/>
              <a:t>The last wavefront reaches P</a:t>
            </a:r>
            <a:r>
              <a:rPr lang="en-US" baseline="-25000" smtClean="0"/>
              <a:t>n-1,n-1</a:t>
            </a:r>
            <a:r>
              <a:rPr lang="en-US" smtClean="0"/>
              <a:t> in O(n) time, so the algorithm finishes in O(n) time.</a:t>
            </a:r>
          </a:p>
          <a:p>
            <a:pPr>
              <a:lnSpc>
                <a:spcPct val="110000"/>
              </a:lnSpc>
            </a:pPr>
            <a:r>
              <a:rPr lang="en-US" smtClean="0"/>
              <a:t>The total work is O(n</a:t>
            </a:r>
            <a:r>
              <a:rPr lang="en-US" baseline="30000" smtClean="0"/>
              <a:t>3</a:t>
            </a:r>
            <a:r>
              <a:rPr lang="en-US" smtClean="0"/>
              <a:t>).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11" y="1142102"/>
            <a:ext cx="4216056" cy="575949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 bwMode="auto">
          <a:xfrm>
            <a:off x="253274" y="1371628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>
            <a:off x="2538133" y="1371628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>
            <a:off x="2340293" y="1564731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>
            <a:off x="2455877" y="1353089"/>
            <a:ext cx="0" cy="21164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526390" y="2561405"/>
            <a:ext cx="0" cy="21164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341882" y="2748626"/>
            <a:ext cx="0" cy="21164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>
            <a:off x="442489" y="2775174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253273" y="2960268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>
            <a:off x="636843" y="2588567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>
            <a:off x="2907385" y="2588567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>
            <a:off x="2746340" y="2777742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>
            <a:off x="2538132" y="2961780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>
            <a:off x="2341758" y="3140681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>
            <a:off x="2455877" y="2929039"/>
            <a:ext cx="0" cy="21164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Arrow Connector 23"/>
          <p:cNvCxnSpPr/>
          <p:nvPr/>
        </p:nvCxnSpPr>
        <p:spPr bwMode="auto">
          <a:xfrm>
            <a:off x="2653716" y="2726497"/>
            <a:ext cx="0" cy="21164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/>
          <p:cNvCxnSpPr/>
          <p:nvPr/>
        </p:nvCxnSpPr>
        <p:spPr bwMode="auto">
          <a:xfrm>
            <a:off x="2828058" y="2561405"/>
            <a:ext cx="0" cy="21164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2509718" y="2777742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1503FB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/>
          <p:cNvCxnSpPr/>
          <p:nvPr/>
        </p:nvCxnSpPr>
        <p:spPr bwMode="auto">
          <a:xfrm>
            <a:off x="605396" y="3986554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1503FB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Straight Arrow Connector 28"/>
          <p:cNvCxnSpPr/>
          <p:nvPr/>
        </p:nvCxnSpPr>
        <p:spPr bwMode="auto">
          <a:xfrm>
            <a:off x="355799" y="4319688"/>
            <a:ext cx="0" cy="21164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>
            <a:off x="545015" y="4140606"/>
            <a:ext cx="0" cy="21164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>
            <a:off x="720980" y="3932316"/>
            <a:ext cx="0" cy="21164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Straight Arrow Connector 34"/>
          <p:cNvCxnSpPr/>
          <p:nvPr/>
        </p:nvCxnSpPr>
        <p:spPr bwMode="auto">
          <a:xfrm>
            <a:off x="410805" y="4173190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1503FB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Straight Arrow Connector 36"/>
          <p:cNvCxnSpPr/>
          <p:nvPr/>
        </p:nvCxnSpPr>
        <p:spPr bwMode="auto">
          <a:xfrm>
            <a:off x="545015" y="3932316"/>
            <a:ext cx="0" cy="21164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1503FB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/>
          <p:cNvCxnSpPr/>
          <p:nvPr/>
        </p:nvCxnSpPr>
        <p:spPr bwMode="auto">
          <a:xfrm>
            <a:off x="833877" y="3991691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Straight Arrow Connector 38"/>
          <p:cNvCxnSpPr/>
          <p:nvPr/>
        </p:nvCxnSpPr>
        <p:spPr bwMode="auto">
          <a:xfrm>
            <a:off x="628683" y="4178327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Straight Arrow Connector 39"/>
          <p:cNvCxnSpPr/>
          <p:nvPr/>
        </p:nvCxnSpPr>
        <p:spPr bwMode="auto">
          <a:xfrm>
            <a:off x="442489" y="4359826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Straight Arrow Connector 40"/>
          <p:cNvCxnSpPr/>
          <p:nvPr/>
        </p:nvCxnSpPr>
        <p:spPr bwMode="auto">
          <a:xfrm>
            <a:off x="240214" y="4546462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/>
          <p:cNvCxnSpPr/>
          <p:nvPr/>
        </p:nvCxnSpPr>
        <p:spPr bwMode="auto">
          <a:xfrm>
            <a:off x="2932534" y="4170621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Straight Arrow Connector 42"/>
          <p:cNvCxnSpPr/>
          <p:nvPr/>
        </p:nvCxnSpPr>
        <p:spPr bwMode="auto">
          <a:xfrm>
            <a:off x="2740887" y="4344827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Straight Arrow Connector 43"/>
          <p:cNvCxnSpPr/>
          <p:nvPr/>
        </p:nvCxnSpPr>
        <p:spPr bwMode="auto">
          <a:xfrm>
            <a:off x="2571462" y="4546462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5" name="Straight Arrow Connector 44"/>
          <p:cNvCxnSpPr/>
          <p:nvPr/>
        </p:nvCxnSpPr>
        <p:spPr bwMode="auto">
          <a:xfrm>
            <a:off x="2653716" y="4334820"/>
            <a:ext cx="0" cy="21164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6" name="Straight Arrow Connector 45"/>
          <p:cNvCxnSpPr/>
          <p:nvPr/>
        </p:nvCxnSpPr>
        <p:spPr bwMode="auto">
          <a:xfrm>
            <a:off x="2828058" y="4133185"/>
            <a:ext cx="0" cy="21164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Straight Arrow Connector 46"/>
          <p:cNvCxnSpPr/>
          <p:nvPr/>
        </p:nvCxnSpPr>
        <p:spPr bwMode="auto">
          <a:xfrm>
            <a:off x="2509718" y="4345430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1503FB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8" name="Straight Arrow Connector 47"/>
          <p:cNvCxnSpPr/>
          <p:nvPr/>
        </p:nvCxnSpPr>
        <p:spPr bwMode="auto">
          <a:xfrm>
            <a:off x="2701280" y="4171225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1503FB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9" name="Straight Arrow Connector 48"/>
          <p:cNvCxnSpPr/>
          <p:nvPr/>
        </p:nvCxnSpPr>
        <p:spPr bwMode="auto">
          <a:xfrm>
            <a:off x="2907385" y="3976309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1503FB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0" name="Straight Arrow Connector 49"/>
          <p:cNvCxnSpPr/>
          <p:nvPr/>
        </p:nvCxnSpPr>
        <p:spPr bwMode="auto">
          <a:xfrm>
            <a:off x="2652519" y="4123178"/>
            <a:ext cx="0" cy="21164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1503FB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Straight Arrow Connector 50"/>
          <p:cNvCxnSpPr/>
          <p:nvPr/>
        </p:nvCxnSpPr>
        <p:spPr bwMode="auto">
          <a:xfrm>
            <a:off x="2828141" y="3909595"/>
            <a:ext cx="0" cy="21164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1503FB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2" name="Straight Arrow Connector 51"/>
          <p:cNvCxnSpPr/>
          <p:nvPr/>
        </p:nvCxnSpPr>
        <p:spPr bwMode="auto">
          <a:xfrm>
            <a:off x="780568" y="5379404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1503FB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3" name="Straight Arrow Connector 52"/>
          <p:cNvCxnSpPr/>
          <p:nvPr/>
        </p:nvCxnSpPr>
        <p:spPr bwMode="auto">
          <a:xfrm>
            <a:off x="602708" y="5566069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1503FB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Straight Arrow Connector 53"/>
          <p:cNvCxnSpPr/>
          <p:nvPr/>
        </p:nvCxnSpPr>
        <p:spPr bwMode="auto">
          <a:xfrm>
            <a:off x="410805" y="5752359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1503FB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" name="Straight Arrow Connector 54"/>
          <p:cNvCxnSpPr/>
          <p:nvPr/>
        </p:nvCxnSpPr>
        <p:spPr bwMode="auto">
          <a:xfrm>
            <a:off x="833876" y="5566040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6" name="Straight Arrow Connector 55"/>
          <p:cNvCxnSpPr/>
          <p:nvPr/>
        </p:nvCxnSpPr>
        <p:spPr bwMode="auto">
          <a:xfrm>
            <a:off x="636842" y="5754927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7" name="Straight Arrow Connector 56"/>
          <p:cNvCxnSpPr/>
          <p:nvPr/>
        </p:nvCxnSpPr>
        <p:spPr bwMode="auto">
          <a:xfrm>
            <a:off x="915596" y="5354398"/>
            <a:ext cx="0" cy="21164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8" name="Straight Arrow Connector 57"/>
          <p:cNvCxnSpPr/>
          <p:nvPr/>
        </p:nvCxnSpPr>
        <p:spPr bwMode="auto">
          <a:xfrm>
            <a:off x="724915" y="5548422"/>
            <a:ext cx="0" cy="21164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9" name="Straight Arrow Connector 58"/>
          <p:cNvCxnSpPr/>
          <p:nvPr/>
        </p:nvCxnSpPr>
        <p:spPr bwMode="auto">
          <a:xfrm>
            <a:off x="724915" y="5336780"/>
            <a:ext cx="0" cy="21164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1503FB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0" name="Straight Arrow Connector 59"/>
          <p:cNvCxnSpPr/>
          <p:nvPr/>
        </p:nvCxnSpPr>
        <p:spPr bwMode="auto">
          <a:xfrm>
            <a:off x="543581" y="5540717"/>
            <a:ext cx="0" cy="21164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1503FB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Straight Arrow Connector 60"/>
          <p:cNvCxnSpPr/>
          <p:nvPr/>
        </p:nvCxnSpPr>
        <p:spPr bwMode="auto">
          <a:xfrm>
            <a:off x="565418" y="5374267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1FD6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2" name="Straight Arrow Connector 61"/>
          <p:cNvCxnSpPr/>
          <p:nvPr/>
        </p:nvCxnSpPr>
        <p:spPr bwMode="auto">
          <a:xfrm>
            <a:off x="2864330" y="5382238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1FD6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3" name="Straight Arrow Connector 62"/>
          <p:cNvCxnSpPr/>
          <p:nvPr/>
        </p:nvCxnSpPr>
        <p:spPr bwMode="auto">
          <a:xfrm>
            <a:off x="2687046" y="5564708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1FD6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Straight Arrow Connector 63"/>
          <p:cNvCxnSpPr/>
          <p:nvPr/>
        </p:nvCxnSpPr>
        <p:spPr bwMode="auto">
          <a:xfrm>
            <a:off x="2828058" y="5353066"/>
            <a:ext cx="0" cy="21164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1FD6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5" name="Straight Arrow Connector 64"/>
          <p:cNvCxnSpPr/>
          <p:nvPr/>
        </p:nvCxnSpPr>
        <p:spPr bwMode="auto">
          <a:xfrm>
            <a:off x="3013395" y="5353066"/>
            <a:ext cx="0" cy="21164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1503FB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6" name="Straight Arrow Connector 65"/>
          <p:cNvCxnSpPr/>
          <p:nvPr/>
        </p:nvCxnSpPr>
        <p:spPr bwMode="auto">
          <a:xfrm>
            <a:off x="2828058" y="5545814"/>
            <a:ext cx="0" cy="21164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1503FB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8" name="Straight Arrow Connector 67"/>
          <p:cNvCxnSpPr/>
          <p:nvPr/>
        </p:nvCxnSpPr>
        <p:spPr bwMode="auto">
          <a:xfrm>
            <a:off x="2712473" y="5742041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1503FB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9" name="Straight Arrow Connector 68"/>
          <p:cNvCxnSpPr/>
          <p:nvPr/>
        </p:nvCxnSpPr>
        <p:spPr bwMode="auto">
          <a:xfrm>
            <a:off x="2906558" y="5563471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1503FB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0" name="Straight Arrow Connector 69"/>
          <p:cNvCxnSpPr/>
          <p:nvPr/>
        </p:nvCxnSpPr>
        <p:spPr bwMode="auto">
          <a:xfrm>
            <a:off x="2932020" y="5744609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1" name="Straight Arrow Connector 70"/>
          <p:cNvCxnSpPr/>
          <p:nvPr/>
        </p:nvCxnSpPr>
        <p:spPr bwMode="auto">
          <a:xfrm>
            <a:off x="3022142" y="5545814"/>
            <a:ext cx="0" cy="21164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2" name="Rectangle 71"/>
          <p:cNvSpPr/>
          <p:nvPr/>
        </p:nvSpPr>
        <p:spPr bwMode="auto">
          <a:xfrm>
            <a:off x="1391356" y="1224844"/>
            <a:ext cx="174977" cy="172156"/>
          </a:xfrm>
          <a:prstGeom prst="rect">
            <a:avLst/>
          </a:prstGeom>
          <a:solidFill>
            <a:srgbClr val="FF0000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3691468" y="1234097"/>
            <a:ext cx="174977" cy="172156"/>
          </a:xfrm>
          <a:prstGeom prst="rect">
            <a:avLst/>
          </a:prstGeom>
          <a:solidFill>
            <a:srgbClr val="FF0000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3516491" y="1420123"/>
            <a:ext cx="174977" cy="172156"/>
          </a:xfrm>
          <a:prstGeom prst="rect">
            <a:avLst/>
          </a:prstGeom>
          <a:solidFill>
            <a:srgbClr val="FF0000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4050528" y="2441533"/>
            <a:ext cx="174977" cy="172156"/>
          </a:xfrm>
          <a:prstGeom prst="rect">
            <a:avLst/>
          </a:prstGeom>
          <a:solidFill>
            <a:srgbClr val="FF0000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3875551" y="2627559"/>
            <a:ext cx="174977" cy="172156"/>
          </a:xfrm>
          <a:prstGeom prst="rect">
            <a:avLst/>
          </a:prstGeom>
          <a:solidFill>
            <a:srgbClr val="FF0000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8" name="Rectangle 77"/>
          <p:cNvSpPr/>
          <p:nvPr/>
        </p:nvSpPr>
        <p:spPr bwMode="auto">
          <a:xfrm>
            <a:off x="3691468" y="2799715"/>
            <a:ext cx="174977" cy="172156"/>
          </a:xfrm>
          <a:prstGeom prst="rect">
            <a:avLst/>
          </a:prstGeom>
          <a:solidFill>
            <a:srgbClr val="FF0000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9" name="Rectangle 78"/>
          <p:cNvSpPr/>
          <p:nvPr/>
        </p:nvSpPr>
        <p:spPr bwMode="auto">
          <a:xfrm>
            <a:off x="3516491" y="2985741"/>
            <a:ext cx="174977" cy="172156"/>
          </a:xfrm>
          <a:prstGeom prst="rect">
            <a:avLst/>
          </a:prstGeom>
          <a:solidFill>
            <a:srgbClr val="FF0000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1760809" y="2444029"/>
            <a:ext cx="174977" cy="172156"/>
          </a:xfrm>
          <a:prstGeom prst="rect">
            <a:avLst/>
          </a:prstGeom>
          <a:solidFill>
            <a:srgbClr val="FF0000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" name="Rectangle 80"/>
          <p:cNvSpPr/>
          <p:nvPr/>
        </p:nvSpPr>
        <p:spPr bwMode="auto">
          <a:xfrm>
            <a:off x="1585832" y="2630055"/>
            <a:ext cx="174977" cy="172156"/>
          </a:xfrm>
          <a:prstGeom prst="rect">
            <a:avLst/>
          </a:prstGeom>
          <a:solidFill>
            <a:srgbClr val="FF0000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2" name="Rectangle 81"/>
          <p:cNvSpPr/>
          <p:nvPr/>
        </p:nvSpPr>
        <p:spPr bwMode="auto">
          <a:xfrm>
            <a:off x="1402496" y="2806947"/>
            <a:ext cx="174977" cy="172156"/>
          </a:xfrm>
          <a:prstGeom prst="rect">
            <a:avLst/>
          </a:prstGeom>
          <a:solidFill>
            <a:srgbClr val="FF0000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1942818" y="3846238"/>
            <a:ext cx="174977" cy="172156"/>
          </a:xfrm>
          <a:prstGeom prst="rect">
            <a:avLst/>
          </a:prstGeom>
          <a:solidFill>
            <a:srgbClr val="FF0000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1767841" y="4032264"/>
            <a:ext cx="174977" cy="172156"/>
          </a:xfrm>
          <a:prstGeom prst="rect">
            <a:avLst/>
          </a:prstGeom>
          <a:solidFill>
            <a:srgbClr val="FF0000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5" name="Rectangle 84"/>
          <p:cNvSpPr/>
          <p:nvPr/>
        </p:nvSpPr>
        <p:spPr bwMode="auto">
          <a:xfrm>
            <a:off x="1583758" y="4204420"/>
            <a:ext cx="174977" cy="172156"/>
          </a:xfrm>
          <a:prstGeom prst="rect">
            <a:avLst/>
          </a:prstGeom>
          <a:solidFill>
            <a:srgbClr val="FF0000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6" name="Rectangle 85"/>
          <p:cNvSpPr/>
          <p:nvPr/>
        </p:nvSpPr>
        <p:spPr bwMode="auto">
          <a:xfrm>
            <a:off x="1408781" y="4390446"/>
            <a:ext cx="174977" cy="172156"/>
          </a:xfrm>
          <a:prstGeom prst="rect">
            <a:avLst/>
          </a:prstGeom>
          <a:solidFill>
            <a:srgbClr val="FF0000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7" name="Rectangle 86"/>
          <p:cNvSpPr/>
          <p:nvPr/>
        </p:nvSpPr>
        <p:spPr bwMode="auto">
          <a:xfrm>
            <a:off x="4056651" y="4021021"/>
            <a:ext cx="174977" cy="172156"/>
          </a:xfrm>
          <a:prstGeom prst="rect">
            <a:avLst/>
          </a:prstGeom>
          <a:solidFill>
            <a:srgbClr val="FF0000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8" name="Rectangle 87"/>
          <p:cNvSpPr/>
          <p:nvPr/>
        </p:nvSpPr>
        <p:spPr bwMode="auto">
          <a:xfrm>
            <a:off x="3881674" y="4207047"/>
            <a:ext cx="174977" cy="172156"/>
          </a:xfrm>
          <a:prstGeom prst="rect">
            <a:avLst/>
          </a:prstGeom>
          <a:solidFill>
            <a:srgbClr val="FF0000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9" name="Rectangle 88"/>
          <p:cNvSpPr/>
          <p:nvPr/>
        </p:nvSpPr>
        <p:spPr bwMode="auto">
          <a:xfrm>
            <a:off x="3698338" y="4383939"/>
            <a:ext cx="174977" cy="172156"/>
          </a:xfrm>
          <a:prstGeom prst="rect">
            <a:avLst/>
          </a:prstGeom>
          <a:solidFill>
            <a:srgbClr val="FF0000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0" name="Rectangle 89"/>
          <p:cNvSpPr/>
          <p:nvPr/>
        </p:nvSpPr>
        <p:spPr bwMode="auto">
          <a:xfrm>
            <a:off x="1935786" y="5414544"/>
            <a:ext cx="174977" cy="172156"/>
          </a:xfrm>
          <a:prstGeom prst="rect">
            <a:avLst/>
          </a:prstGeom>
          <a:solidFill>
            <a:srgbClr val="FF0000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1" name="Rectangle 90"/>
          <p:cNvSpPr/>
          <p:nvPr/>
        </p:nvSpPr>
        <p:spPr bwMode="auto">
          <a:xfrm>
            <a:off x="1760809" y="5600570"/>
            <a:ext cx="174977" cy="172156"/>
          </a:xfrm>
          <a:prstGeom prst="rect">
            <a:avLst/>
          </a:prstGeom>
          <a:solidFill>
            <a:srgbClr val="FF0000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2" name="Rectangle 91"/>
          <p:cNvSpPr/>
          <p:nvPr/>
        </p:nvSpPr>
        <p:spPr bwMode="auto">
          <a:xfrm>
            <a:off x="4050528" y="5602891"/>
            <a:ext cx="174977" cy="172156"/>
          </a:xfrm>
          <a:prstGeom prst="rect">
            <a:avLst/>
          </a:prstGeom>
          <a:solidFill>
            <a:srgbClr val="FF0000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3" name="Rectangle 92"/>
          <p:cNvSpPr/>
          <p:nvPr/>
        </p:nvSpPr>
        <p:spPr bwMode="auto">
          <a:xfrm>
            <a:off x="4047802" y="5420111"/>
            <a:ext cx="174977" cy="172156"/>
          </a:xfrm>
          <a:prstGeom prst="rect">
            <a:avLst/>
          </a:prstGeom>
          <a:solidFill>
            <a:srgbClr val="1503FB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4" name="Rectangle 93"/>
          <p:cNvSpPr/>
          <p:nvPr/>
        </p:nvSpPr>
        <p:spPr bwMode="auto">
          <a:xfrm>
            <a:off x="3872825" y="5606137"/>
            <a:ext cx="174977" cy="172156"/>
          </a:xfrm>
          <a:prstGeom prst="rect">
            <a:avLst/>
          </a:prstGeom>
          <a:solidFill>
            <a:srgbClr val="1503FB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5" name="Rectangle 94"/>
          <p:cNvSpPr/>
          <p:nvPr/>
        </p:nvSpPr>
        <p:spPr bwMode="auto">
          <a:xfrm>
            <a:off x="1942818" y="5237652"/>
            <a:ext cx="174977" cy="172156"/>
          </a:xfrm>
          <a:prstGeom prst="rect">
            <a:avLst/>
          </a:prstGeom>
          <a:solidFill>
            <a:srgbClr val="1503FB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6" name="Rectangle 95"/>
          <p:cNvSpPr/>
          <p:nvPr/>
        </p:nvSpPr>
        <p:spPr bwMode="auto">
          <a:xfrm>
            <a:off x="1767841" y="5423678"/>
            <a:ext cx="174977" cy="172156"/>
          </a:xfrm>
          <a:prstGeom prst="rect">
            <a:avLst/>
          </a:prstGeom>
          <a:solidFill>
            <a:srgbClr val="1503FB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7" name="Rectangle 96"/>
          <p:cNvSpPr/>
          <p:nvPr/>
        </p:nvSpPr>
        <p:spPr bwMode="auto">
          <a:xfrm>
            <a:off x="1584505" y="5600570"/>
            <a:ext cx="174977" cy="172156"/>
          </a:xfrm>
          <a:prstGeom prst="rect">
            <a:avLst/>
          </a:prstGeom>
          <a:solidFill>
            <a:srgbClr val="1503FB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8" name="Rectangle 97"/>
          <p:cNvSpPr/>
          <p:nvPr/>
        </p:nvSpPr>
        <p:spPr bwMode="auto">
          <a:xfrm>
            <a:off x="1762133" y="3843208"/>
            <a:ext cx="174977" cy="172156"/>
          </a:xfrm>
          <a:prstGeom prst="rect">
            <a:avLst/>
          </a:prstGeom>
          <a:solidFill>
            <a:srgbClr val="1503FB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9" name="Rectangle 98"/>
          <p:cNvSpPr/>
          <p:nvPr/>
        </p:nvSpPr>
        <p:spPr bwMode="auto">
          <a:xfrm>
            <a:off x="1587156" y="4029234"/>
            <a:ext cx="174977" cy="172156"/>
          </a:xfrm>
          <a:prstGeom prst="rect">
            <a:avLst/>
          </a:prstGeom>
          <a:solidFill>
            <a:srgbClr val="1503FB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0" name="Rectangle 99"/>
          <p:cNvSpPr/>
          <p:nvPr/>
        </p:nvSpPr>
        <p:spPr bwMode="auto">
          <a:xfrm>
            <a:off x="3693344" y="2624358"/>
            <a:ext cx="174977" cy="172156"/>
          </a:xfrm>
          <a:prstGeom prst="rect">
            <a:avLst/>
          </a:prstGeom>
          <a:solidFill>
            <a:srgbClr val="1503FB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1" name="Rectangle 100"/>
          <p:cNvSpPr/>
          <p:nvPr/>
        </p:nvSpPr>
        <p:spPr bwMode="auto">
          <a:xfrm>
            <a:off x="4047802" y="3835727"/>
            <a:ext cx="174977" cy="172156"/>
          </a:xfrm>
          <a:prstGeom prst="rect">
            <a:avLst/>
          </a:prstGeom>
          <a:solidFill>
            <a:srgbClr val="1503FB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Rectangle 101"/>
          <p:cNvSpPr/>
          <p:nvPr/>
        </p:nvSpPr>
        <p:spPr bwMode="auto">
          <a:xfrm>
            <a:off x="3872825" y="4021753"/>
            <a:ext cx="174977" cy="172156"/>
          </a:xfrm>
          <a:prstGeom prst="rect">
            <a:avLst/>
          </a:prstGeom>
          <a:solidFill>
            <a:srgbClr val="1503FB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3" name="Rectangle 102"/>
          <p:cNvSpPr/>
          <p:nvPr/>
        </p:nvSpPr>
        <p:spPr bwMode="auto">
          <a:xfrm>
            <a:off x="3689489" y="4198645"/>
            <a:ext cx="174977" cy="172156"/>
          </a:xfrm>
          <a:prstGeom prst="rect">
            <a:avLst/>
          </a:prstGeom>
          <a:solidFill>
            <a:srgbClr val="1503FB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4" name="Rectangle 103"/>
          <p:cNvSpPr/>
          <p:nvPr/>
        </p:nvSpPr>
        <p:spPr bwMode="auto">
          <a:xfrm>
            <a:off x="1759189" y="5234622"/>
            <a:ext cx="174977" cy="172156"/>
          </a:xfrm>
          <a:prstGeom prst="rect">
            <a:avLst/>
          </a:prstGeom>
          <a:solidFill>
            <a:srgbClr val="01FD61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5" name="Rectangle 104"/>
          <p:cNvSpPr/>
          <p:nvPr/>
        </p:nvSpPr>
        <p:spPr bwMode="auto">
          <a:xfrm>
            <a:off x="4060207" y="5234033"/>
            <a:ext cx="174977" cy="172156"/>
          </a:xfrm>
          <a:prstGeom prst="rect">
            <a:avLst/>
          </a:prstGeom>
          <a:solidFill>
            <a:srgbClr val="01FD61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6" name="Rectangle 105"/>
          <p:cNvSpPr/>
          <p:nvPr/>
        </p:nvSpPr>
        <p:spPr bwMode="auto">
          <a:xfrm>
            <a:off x="3885230" y="5420059"/>
            <a:ext cx="174977" cy="172156"/>
          </a:xfrm>
          <a:prstGeom prst="rect">
            <a:avLst/>
          </a:prstGeom>
          <a:solidFill>
            <a:srgbClr val="01FD61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82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Fewer processes, load balancing</a:t>
            </a:r>
            <a:endParaRPr lang="en-US" sz="3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3873731"/>
                <a:ext cx="8461577" cy="2826327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smtClean="0"/>
                  <a:t>Can arrange p &lt; n</a:t>
                </a:r>
                <a:r>
                  <a:rPr lang="en-US" baseline="30000" smtClean="0"/>
                  <a:t>2</a:t>
                </a:r>
                <a:r>
                  <a:rPr lang="en-US" smtClean="0"/>
                  <a:t> processes in a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rad>
                  </m:oMath>
                </a14:m>
                <a:r>
                  <a:rPr lang="en-US" smtClean="0"/>
                  <a:t> grid and run previous algorithm using blocks.</a:t>
                </a:r>
              </a:p>
              <a:p>
                <a:r>
                  <a:rPr lang="en-US" smtClean="0"/>
                  <a:t>If processes receive consecutive rows and columns, there will be idling of lower indexed processors.</a:t>
                </a:r>
              </a:p>
              <a:p>
                <a:r>
                  <a:rPr lang="en-US" smtClean="0"/>
                  <a:t>Use a cyclic mapping in rows and columns for load balancing.</a:t>
                </a:r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3873731"/>
                <a:ext cx="8461577" cy="2826327"/>
              </a:xfrm>
              <a:blipFill>
                <a:blip r:embed="rId2"/>
                <a:stretch>
                  <a:fillRect l="-648" t="-3448" r="-2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85" y="1136074"/>
            <a:ext cx="4247324" cy="24442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216" y="1396872"/>
            <a:ext cx="3945561" cy="203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0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152" y="1141641"/>
            <a:ext cx="4609875" cy="22601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Partial pivoting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02429"/>
            <a:ext cx="8229599" cy="3269673"/>
          </a:xfrm>
        </p:spPr>
        <p:txBody>
          <a:bodyPr>
            <a:normAutofit fontScale="55000" lnSpcReduction="20000"/>
          </a:bodyPr>
          <a:lstStyle/>
          <a:p>
            <a:r>
              <a:rPr lang="en-US" smtClean="0"/>
              <a:t>During GE, if one of the A[k,k] values becomes close to 0, then we lose numerical precision when we eliminate the k’th row. </a:t>
            </a:r>
          </a:p>
          <a:p>
            <a:r>
              <a:rPr lang="en-US" smtClean="0"/>
              <a:t>In this case, we exchange A[k,k] with the largest value in row k, say in column j.  </a:t>
            </a:r>
          </a:p>
          <a:p>
            <a:pPr lvl="1"/>
            <a:r>
              <a:rPr lang="en-US" smtClean="0"/>
              <a:t>We then interchange columns k and j.</a:t>
            </a:r>
          </a:p>
          <a:p>
            <a:r>
              <a:rPr lang="en-US" smtClean="0"/>
              <a:t>This is easy to do if the matrix is 1D partitioned by row.</a:t>
            </a:r>
          </a:p>
          <a:p>
            <a:pPr lvl="1"/>
            <a:r>
              <a:rPr lang="en-US" smtClean="0"/>
              <a:t>Process storing row k finds the column with the max value.</a:t>
            </a:r>
          </a:p>
          <a:p>
            <a:pPr lvl="1"/>
            <a:r>
              <a:rPr lang="en-US" smtClean="0"/>
              <a:t>It interchanges the columns, and broadcasts the column to other processes so they also do the interchange.</a:t>
            </a:r>
          </a:p>
          <a:p>
            <a:pPr lvl="1"/>
            <a:r>
              <a:rPr lang="en-US" smtClean="0"/>
              <a:t>The interchange can be explicit or implicit (i.e. keep track of the interchanges using a permutation on the columns).</a:t>
            </a:r>
          </a:p>
          <a:p>
            <a:r>
              <a:rPr lang="en-US" smtClean="0"/>
              <a:t>If the matrix is 2D partitioned, partial pivoting can reduce pipelining and hurt performance.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022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1D matrix-vector multiplication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228" y="1419224"/>
            <a:ext cx="4061314" cy="5438775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Consider an n x n matrix A and an n x 1 vector x partitioned across p </a:t>
            </a:r>
            <a:r>
              <a:rPr lang="en-US" smtClean="0">
                <a:latin typeface="Symbol" panose="05050102010706020507" pitchFamily="18" charset="2"/>
              </a:rPr>
              <a:t>£ </a:t>
            </a:r>
            <a:r>
              <a:rPr lang="en-US" smtClean="0"/>
              <a:t>n processors.</a:t>
            </a:r>
          </a:p>
          <a:p>
            <a:pPr lvl="1"/>
            <a:r>
              <a:rPr lang="en-US" smtClean="0"/>
              <a:t>Initially each process stores n/p rows of A and n/p values of x.</a:t>
            </a:r>
          </a:p>
          <a:p>
            <a:r>
              <a:rPr lang="en-US" smtClean="0"/>
              <a:t>Each process needs the entire vector to multiply by its rows.</a:t>
            </a:r>
          </a:p>
          <a:p>
            <a:pPr lvl="1"/>
            <a:r>
              <a:rPr lang="en-US" smtClean="0"/>
              <a:t>In step (b), do all-to-all broadcast of the processors’ vector segments.</a:t>
            </a:r>
          </a:p>
          <a:p>
            <a:r>
              <a:rPr lang="en-US" smtClean="0"/>
              <a:t>Each process multiplies the vector by its rows.  </a:t>
            </a:r>
          </a:p>
          <a:p>
            <a:pPr lvl="1"/>
            <a:r>
              <a:rPr lang="en-US" smtClean="0"/>
              <a:t>Each process ends up with n/p values of the output.</a:t>
            </a:r>
          </a:p>
          <a:p>
            <a:pPr lvl="1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12" y="1419225"/>
            <a:ext cx="4341063" cy="41161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14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5779213"/>
            <a:ext cx="4006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smtClean="0"/>
              <a:t>Source</a:t>
            </a:r>
            <a:r>
              <a:rPr lang="en-US" sz="1400" smtClean="0"/>
              <a:t>: Introduction to Parallel Computing, Grama et al</a:t>
            </a:r>
            <a:endParaRPr lang="en-US" sz="1400" i="1"/>
          </a:p>
        </p:txBody>
      </p:sp>
    </p:spTree>
    <p:extLst>
      <p:ext uri="{BB962C8B-B14F-4D97-AF65-F5344CB8AC3E}">
        <p14:creationId xmlns:p14="http://schemas.microsoft.com/office/powerpoint/2010/main" val="309707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1D matrix-vector multiplication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728228" y="1419225"/>
                <a:ext cx="4351226" cy="5250516"/>
              </a:xfrm>
            </p:spPr>
            <p:txBody>
              <a:bodyPr>
                <a:normAutofit fontScale="70000" lnSpcReduction="20000"/>
              </a:bodyPr>
              <a:lstStyle/>
              <a:p>
                <a:pPr marL="342900" lvl="1" indent="-342900"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lang="en-US" sz="3100"/>
                  <a:t>Assume an underlying hypercube architecture</a:t>
                </a:r>
                <a:r>
                  <a:rPr lang="en-US" sz="3100" smtClean="0"/>
                  <a:t>.</a:t>
                </a:r>
              </a:p>
              <a:p>
                <a:r>
                  <a:rPr lang="en-US" smtClean="0"/>
                  <a:t>Compute </a:t>
                </a:r>
                <a:r>
                  <a:rPr lang="en-US"/>
                  <a:t>time for each process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/>
              </a:p>
              <a:p>
                <a:r>
                  <a:rPr lang="en-US"/>
                  <a:t>Communication time for all-to-all broadcast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/>
                  <a:t>.</a:t>
                </a:r>
              </a:p>
              <a:p>
                <a:r>
                  <a:rPr lang="en-US"/>
                  <a:t>Overhead </a:t>
                </a:r>
                <a:r>
                  <a:rPr lang="en-US" smtClean="0"/>
                  <a:t>by all p processors from </a:t>
                </a:r>
                <a:r>
                  <a:rPr lang="en-US"/>
                  <a:t>communication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func>
                  </m:oMath>
                </a14:m>
                <a:endParaRPr lang="en-US"/>
              </a:p>
              <a:p>
                <a:r>
                  <a:rPr lang="en-US"/>
                  <a:t>Total amount of work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/>
                  <a:t>.  </a:t>
                </a:r>
              </a:p>
              <a:p>
                <a:r>
                  <a:rPr lang="en-US"/>
                  <a:t>For isoefficiency, need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).</m:t>
                        </m:r>
                      </m:e>
                    </m:func>
                  </m:oMath>
                </a14:m>
                <a:endParaRPr lang="en-US">
                  <a:latin typeface="Sylfaen" panose="010A0502050306030303" pitchFamily="18" charset="0"/>
                </a:endParaRPr>
              </a:p>
              <a:p>
                <a:pPr lvl="1"/>
                <a:r>
                  <a:rPr lang="en-US"/>
                  <a:t>This is satisfied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>
                  <a:latin typeface="Sylfaen" panose="010A0502050306030303" pitchFamily="18" charset="0"/>
                </a:endParaRPr>
              </a:p>
              <a:p>
                <a:endParaRPr lang="en-US"/>
              </a:p>
              <a:p>
                <a:pPr lvl="1"/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28228" y="1419225"/>
                <a:ext cx="4351226" cy="5250516"/>
              </a:xfrm>
              <a:blipFill>
                <a:blip r:embed="rId2"/>
                <a:stretch>
                  <a:fillRect l="-701" t="-1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12" y="1419225"/>
            <a:ext cx="4341063" cy="41161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14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3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2D matrix-vector multiplication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91548" y="1247775"/>
                <a:ext cx="3948057" cy="5470376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smtClean="0"/>
                  <a:t>Consider a logical 2D mesh of p processes, each initially with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)×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mtClean="0"/>
                  <a:t> portion of the matrix.</a:t>
                </a:r>
              </a:p>
              <a:p>
                <a:r>
                  <a:rPr lang="en-US" smtClean="0"/>
                  <a:t>The vector is stored only in the last column.  Each process in last column has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mtClean="0"/>
                  <a:t> vector values.</a:t>
                </a:r>
              </a:p>
              <a:p>
                <a:r>
                  <a:rPr lang="en-US" smtClean="0"/>
                  <a:t>In (a), each process in last column sends its vector elements to a process on the diagonal.</a:t>
                </a:r>
              </a:p>
              <a:p>
                <a:r>
                  <a:rPr lang="en-US" smtClean="0"/>
                  <a:t>In (b), each diagonal process does a one-to-all broadcast of the vector chunk.</a:t>
                </a:r>
              </a:p>
              <a:p>
                <a:r>
                  <a:rPr lang="en-US" smtClean="0"/>
                  <a:t>In (c), each process multiplies its row chunks by its vector chunks, producing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mtClean="0"/>
                  <a:t> partial values.  Then each row of processes does a reduction of the partial values to the last process in the row.</a:t>
                </a:r>
              </a:p>
              <a:p>
                <a:r>
                  <a:rPr lang="en-US" smtClean="0"/>
                  <a:t>The output is stored in the last column of processes.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91548" y="1247775"/>
                <a:ext cx="3948057" cy="5470376"/>
              </a:xfrm>
              <a:blipFill>
                <a:blip r:embed="rId2"/>
                <a:stretch>
                  <a:fillRect l="-155" t="-1672" r="-2473" b="-1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62" y="1463040"/>
            <a:ext cx="4625986" cy="447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2D matrix-vector multiplication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91548" y="1247775"/>
                <a:ext cx="3948057" cy="5470376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smtClean="0"/>
                  <a:t>Each process stores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mtClean="0"/>
                  <a:t> matrix values, and does one multiplication and one addition for each value.  So the total computation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r>
                  <a:rPr lang="en-US" smtClean="0"/>
                  <a:t> </a:t>
                </a:r>
              </a:p>
              <a:p>
                <a:r>
                  <a:rPr lang="en-US" smtClean="0"/>
                  <a:t>Communication time </a:t>
                </a:r>
              </a:p>
              <a:p>
                <a:pPr lvl="1"/>
                <a:r>
                  <a:rPr lang="en-US" smtClean="0"/>
                  <a:t>(a)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mtClean="0"/>
                  <a:t>.</a:t>
                </a:r>
              </a:p>
              <a:p>
                <a:pPr lvl="1"/>
                <a:r>
                  <a:rPr lang="en-US" smtClean="0"/>
                  <a:t>(b) and (c)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US" b="0" smtClean="0"/>
              </a:p>
              <a:p>
                <a:r>
                  <a:rPr lang="en-US" smtClean="0"/>
                  <a:t>Total time per process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func>
                          </m:e>
                        </m:func>
                      </m:e>
                    </m:d>
                  </m:oMath>
                </a14:m>
                <a:r>
                  <a:rPr lang="en-US" smtClean="0"/>
                  <a:t>.</a:t>
                </a:r>
              </a:p>
              <a:p>
                <a:r>
                  <a:rPr lang="en-US" smtClean="0"/>
                  <a:t>Communication overhead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rad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mtClean="0"/>
                  <a:t>.</a:t>
                </a:r>
              </a:p>
              <a:p>
                <a:r>
                  <a:rPr lang="en-US" smtClean="0"/>
                  <a:t>Isoefficiency requires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mtClean="0"/>
                  <a:t>(overhead)</a:t>
                </a:r>
              </a:p>
              <a:p>
                <a:pPr lvl="1"/>
                <a:r>
                  <a:rPr lang="en-US" b="0" smtClean="0"/>
                  <a:t>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rad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mtClean="0"/>
                  <a:t>, 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rad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mtClean="0"/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mtClean="0"/>
                  <a:t>.</a:t>
                </a:r>
              </a:p>
              <a:p>
                <a:pPr lvl="1"/>
                <a:r>
                  <a:rPr lang="en-US" smtClean="0"/>
                  <a:t>So need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func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mtClean="0"/>
                  <a:t>.</a:t>
                </a:r>
              </a:p>
              <a:p>
                <a:r>
                  <a:rPr lang="en-US" smtClean="0"/>
                  <a:t>2D matrix-vector multiplication is more scalable than 1D.  </a:t>
                </a:r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91548" y="1247775"/>
                <a:ext cx="3948057" cy="5470376"/>
              </a:xfrm>
              <a:blipFill>
                <a:blip r:embed="rId2"/>
                <a:stretch>
                  <a:fillRect l="-155" t="-1672" r="-2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62" y="1463040"/>
            <a:ext cx="4625986" cy="447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95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Matrix-matrix multiplication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459045" y="1419224"/>
                <a:ext cx="4479472" cy="5479873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smtClean="0"/>
                  <a:t>Matrix multiplication can be done element by element, or by breaking the matrices into blocks and multiplying block by block.</a:t>
                </a:r>
              </a:p>
              <a:p>
                <a:r>
                  <a:rPr lang="en-US" smtClean="0"/>
                  <a:t>We partition A and B into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mtClean="0"/>
                  <a:t> blocks, each of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)×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mtClean="0"/>
                  <a:t>.</a:t>
                </a:r>
                <a:r>
                  <a:rPr lang="en-US"/>
                  <a:t> </a:t>
                </a:r>
                <a:endParaRPr lang="en-US" smtClean="0"/>
              </a:p>
              <a:p>
                <a:r>
                  <a:rPr lang="en-US" smtClean="0"/>
                  <a:t>Suppose p processes form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mtClean="0"/>
                  <a:t> mesh.</a:t>
                </a:r>
              </a:p>
              <a:p>
                <a:r>
                  <a:rPr lang="en-US" smtClean="0"/>
                  <a:t>Each process stores the corresponding block from A and B.  </a:t>
                </a:r>
              </a:p>
              <a:p>
                <a:r>
                  <a:rPr lang="en-US" smtClean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mtClean="0"/>
                  <a:t> requires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mtClean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mtClean="0"/>
                  <a:t>.</a:t>
                </a:r>
              </a:p>
              <a:p>
                <a:pPr lvl="1"/>
                <a:r>
                  <a:rPr lang="en-US" smtClean="0"/>
                  <a:t>So row i processes do all-to-all broadcast of their A blocks, and column j processes do all-to-all broadcast of their B blocks.</a:t>
                </a:r>
              </a:p>
              <a:p>
                <a:r>
                  <a:rPr lang="en-US" smtClean="0"/>
                  <a:t>Each process (i,j) ends up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mtClean="0"/>
                  <a:t> stored locally.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9045" y="1419224"/>
                <a:ext cx="4479472" cy="5479873"/>
              </a:xfrm>
              <a:blipFill>
                <a:blip r:embed="rId2"/>
                <a:stretch>
                  <a:fillRect l="-408" t="-1669" r="-3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37" y="1247775"/>
            <a:ext cx="4330341" cy="16389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30579"/>
            <a:ext cx="4374319" cy="1653562"/>
          </a:xfrm>
          <a:prstGeom prst="rect">
            <a:avLst/>
          </a:prstGeom>
        </p:spPr>
      </p:pic>
      <p:pic>
        <p:nvPicPr>
          <p:cNvPr id="1028" name="Picture 4" descr="http://www.es.ele.tue.nl/~mwijtvliet/5KK73/pages/mmcuda_files/GPU_tilin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83" y="4828041"/>
            <a:ext cx="4161521" cy="197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64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Matrix-matrix multiplication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459044" y="1419224"/>
                <a:ext cx="4438375" cy="5438776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smtClean="0"/>
                  <a:t>Each process does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mtClean="0"/>
                  <a:t> multiplications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)×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mtClean="0"/>
                  <a:t> matrices.</a:t>
                </a:r>
              </a:p>
              <a:p>
                <a:pPr lvl="1"/>
                <a:r>
                  <a:rPr lang="en-US" smtClean="0"/>
                  <a:t>Compute cost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smtClean="0"/>
                  <a:t>.</a:t>
                </a:r>
              </a:p>
              <a:p>
                <a:r>
                  <a:rPr lang="en-US" smtClean="0"/>
                  <a:t>Each row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/>
                  <a:t> </a:t>
                </a:r>
                <a:r>
                  <a:rPr lang="en-US" smtClean="0"/>
                  <a:t> processes does all-to-all broadcast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smtClean="0"/>
                  <a:t> amount of data.</a:t>
                </a:r>
              </a:p>
              <a:p>
                <a:pPr lvl="1"/>
                <a:r>
                  <a:rPr lang="en-US" smtClean="0"/>
                  <a:t>Communication time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ra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mtClean="0"/>
                  <a:t>.</a:t>
                </a:r>
              </a:p>
              <a:p>
                <a:r>
                  <a:rPr lang="en-US" smtClean="0"/>
                  <a:t>Total work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mtClean="0"/>
                  <a:t>, and total overhead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ra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ra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.</a:t>
                </a:r>
                <a:endParaRPr lang="en-US" smtClean="0"/>
              </a:p>
              <a:p>
                <a:r>
                  <a:rPr lang="en-US" smtClean="0"/>
                  <a:t>Isoefficiency requires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mtClean="0"/>
                  <a:t>, so need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mtClean="0"/>
                  <a:t>.</a:t>
                </a:r>
              </a:p>
              <a:p>
                <a:r>
                  <a:rPr lang="en-US" smtClean="0"/>
                  <a:t>One problem with this algorithm is that each process needs to store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/>
                  <a:t> </a:t>
                </a:r>
                <a:r>
                  <a:rPr lang="en-US" smtClean="0"/>
                  <a:t>copies </a:t>
                </a:r>
                <a:r>
                  <a:rPr lang="en-US"/>
                  <a:t>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)×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matrices</a:t>
                </a:r>
                <a:r>
                  <a:rPr lang="en-US" smtClean="0"/>
                  <a:t>.  </a:t>
                </a:r>
              </a:p>
              <a:p>
                <a:pPr lvl="1"/>
                <a:r>
                  <a:rPr lang="en-US" smtClean="0"/>
                  <a:t>So memory use per process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/√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mtClean="0"/>
                  <a:t>, and total memory use for all processes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mtClean="0"/>
                  <a:t>.</a:t>
                </a:r>
              </a:p>
              <a:p>
                <a:pPr lvl="1"/>
                <a:r>
                  <a:rPr lang="en-US" smtClean="0"/>
                  <a:t>This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mtClean="0"/>
                  <a:t> factor more than for the  sequential algorithm.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9044" y="1419224"/>
                <a:ext cx="4438375" cy="5438776"/>
              </a:xfrm>
              <a:blipFill>
                <a:blip r:embed="rId2"/>
                <a:stretch>
                  <a:fillRect l="-137" t="-1345" r="-1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37" y="1247775"/>
            <a:ext cx="4330341" cy="16389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30579"/>
            <a:ext cx="4374319" cy="1653562"/>
          </a:xfrm>
          <a:prstGeom prst="rect">
            <a:avLst/>
          </a:prstGeom>
        </p:spPr>
      </p:pic>
      <p:pic>
        <p:nvPicPr>
          <p:cNvPr id="1028" name="Picture 4" descr="http://www.es.ele.tue.nl/~mwijtvliet/5KK73/pages/mmcuda_files/GPU_tilin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83" y="4828041"/>
            <a:ext cx="4161521" cy="197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41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Cannon’s matrix-matrix multiplication</a:t>
            </a:r>
            <a:endParaRPr lang="en-US" sz="36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43893" y="1247775"/>
                <a:ext cx="4588136" cy="5497269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smtClean="0"/>
                  <a:t>Cannon’s algorithm </a:t>
                </a:r>
                <a:r>
                  <a:rPr lang="en-US"/>
                  <a:t>has nearly the same efficiency as the previous algorithm, but uses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storage, just like the sequential algorithm. </a:t>
                </a:r>
                <a:endParaRPr lang="en-US" smtClean="0"/>
              </a:p>
              <a:p>
                <a:r>
                  <a:rPr lang="en-US" smtClean="0"/>
                  <a:t>It uses the same partitioning as the previous algorithm, but moves some blocks of A and B to other processors.</a:t>
                </a:r>
              </a:p>
              <a:p>
                <a:pPr lvl="1"/>
                <a:r>
                  <a:rPr lang="en-US" smtClean="0"/>
                  <a:t>Cyclically shift the i’th row of A to the left </a:t>
                </a:r>
                <a:r>
                  <a:rPr lang="en-US" smtClean="0"/>
                  <a:t>by </a:t>
                </a:r>
                <a:r>
                  <a:rPr lang="en-US" smtClean="0"/>
                  <a:t>i</a:t>
                </a:r>
                <a:r>
                  <a:rPr lang="en-US" smtClean="0"/>
                  <a:t>, and shift the i’th column of B up by i. </a:t>
                </a:r>
              </a:p>
              <a:p>
                <a:r>
                  <a:rPr lang="en-US" smtClean="0"/>
                  <a:t>Each C value is formed by multiplying like colored blocks from A and B, then adding up the products, one for each color.</a:t>
                </a:r>
              </a:p>
              <a:p>
                <a:pPr lvl="1"/>
                <a:r>
                  <a:rPr lang="en-US" smtClean="0">
                    <a:solidFill>
                      <a:srgbClr val="1503FB"/>
                    </a:solidFill>
                  </a:rPr>
                  <a:t>Ex</a:t>
                </a:r>
                <a:r>
                  <a:rPr lang="en-US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en-US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</m:oMath>
                </a14:m>
                <a:r>
                  <a:rPr lang="en-US" smtClean="0"/>
                  <a:t> 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mtClean="0"/>
                  <a:t> i.e. we add up the red, blue and green products.</a:t>
                </a:r>
              </a:p>
              <a:p>
                <a:r>
                  <a:rPr lang="en-US" smtClean="0"/>
                  <a:t>After shifting, for any i, all blocks with the i’th color in A and B lie along the i’th anti-diagonal.</a:t>
                </a:r>
              </a:p>
              <a:p>
                <a:pPr lvl="1"/>
                <a:r>
                  <a:rPr lang="en-US" smtClean="0"/>
                  <a:t>So for any (i,j), like colored blocks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,:</m:t>
                        </m:r>
                      </m:sub>
                    </m:sSub>
                  </m:oMath>
                </a14:m>
                <a:r>
                  <a:rPr lang="en-US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mtClean="0"/>
                  <a:t> are on processor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mtClean="0"/>
              </a:p>
              <a:p>
                <a:pPr lvl="1"/>
                <a:r>
                  <a:rPr lang="en-US" smtClean="0"/>
                  <a:t>When these blocks are multiplied, they make up one of the terms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/>
              </a:p>
              <a:p>
                <a:pPr lvl="1"/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43893" y="1247775"/>
                <a:ext cx="4588136" cy="5497269"/>
              </a:xfrm>
              <a:blipFill>
                <a:blip r:embed="rId2"/>
                <a:stretch>
                  <a:fillRect l="-133" t="-1665" r="-1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36" y="1688502"/>
            <a:ext cx="4105656" cy="39824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8236" y="5929745"/>
            <a:ext cx="4566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mtClean="0"/>
              <a:t>Source:</a:t>
            </a:r>
            <a:r>
              <a:rPr lang="en-US" sz="1200"/>
              <a:t> http://cseweb.ucsd.edu/classes/fa12/cse260-b/Lectures</a:t>
            </a:r>
            <a:endParaRPr lang="en-US" sz="1200" i="1"/>
          </a:p>
        </p:txBody>
      </p:sp>
    </p:spTree>
    <p:extLst>
      <p:ext uri="{BB962C8B-B14F-4D97-AF65-F5344CB8AC3E}">
        <p14:creationId xmlns:p14="http://schemas.microsoft.com/office/powerpoint/2010/main" val="215975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76507</TotalTime>
  <Words>1961</Words>
  <Application>Microsoft Office PowerPoint</Application>
  <PresentationFormat>On-screen Show (4:3)</PresentationFormat>
  <Paragraphs>203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Arial Black</vt:lpstr>
      <vt:lpstr>Cambria Math</vt:lpstr>
      <vt:lpstr>Sylfaen</vt:lpstr>
      <vt:lpstr>Symbol</vt:lpstr>
      <vt:lpstr>Times New Roman</vt:lpstr>
      <vt:lpstr>Wingdings</vt:lpstr>
      <vt:lpstr>Pixel</vt:lpstr>
      <vt:lpstr>Parallel Algorithms for Dense Matrices</vt:lpstr>
      <vt:lpstr>Dense matrices </vt:lpstr>
      <vt:lpstr>1D matrix-vector multiplication</vt:lpstr>
      <vt:lpstr>1D matrix-vector multiplication</vt:lpstr>
      <vt:lpstr>2D matrix-vector multiplication</vt:lpstr>
      <vt:lpstr>2D matrix-vector multiplication</vt:lpstr>
      <vt:lpstr>Matrix-matrix multiplication</vt:lpstr>
      <vt:lpstr>Matrix-matrix multiplication</vt:lpstr>
      <vt:lpstr>Cannon’s matrix-matrix multiplication</vt:lpstr>
      <vt:lpstr>Cannon’s matrix-matrix multiplication</vt:lpstr>
      <vt:lpstr>Cannon’s matrix-matrix multiplication</vt:lpstr>
      <vt:lpstr>SUMMA multiplication</vt:lpstr>
      <vt:lpstr>SUMMA multiplication</vt:lpstr>
      <vt:lpstr>3D matrix multiplication</vt:lpstr>
      <vt:lpstr>3D matrix multiplication</vt:lpstr>
      <vt:lpstr>3D matrix multiplication</vt:lpstr>
      <vt:lpstr>Solving linear systems</vt:lpstr>
      <vt:lpstr>Gaussian Elimination</vt:lpstr>
      <vt:lpstr>Parallel Gaussian Elimination</vt:lpstr>
      <vt:lpstr>Pipelined Gaussian Elimination</vt:lpstr>
      <vt:lpstr>Pipelined Gaussian Elimination</vt:lpstr>
      <vt:lpstr>Fewer processors, load balancing</vt:lpstr>
      <vt:lpstr>2D Gaussian Elimination</vt:lpstr>
      <vt:lpstr>Pipelined 2D Gaussian Elimination</vt:lpstr>
      <vt:lpstr>Fewer processes, load balancing</vt:lpstr>
      <vt:lpstr>Partial pivoting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Lower Bounds in Distributed Computing</dc:title>
  <dc:creator>Rui</dc:creator>
  <cp:lastModifiedBy>Rui Fan</cp:lastModifiedBy>
  <cp:revision>4180</cp:revision>
  <cp:lastPrinted>2018-05-09T10:02:22Z</cp:lastPrinted>
  <dcterms:created xsi:type="dcterms:W3CDTF">2004-01-06T19:40:29Z</dcterms:created>
  <dcterms:modified xsi:type="dcterms:W3CDTF">2019-04-28T15:33:29Z</dcterms:modified>
</cp:coreProperties>
</file>